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8" r:id="rId26"/>
    <p:sldId id="277" r:id="rId27"/>
    <p:sldId id="278" r:id="rId28"/>
    <p:sldId id="279" r:id="rId29"/>
    <p:sldId id="280" r:id="rId30"/>
    <p:sldId id="281" r:id="rId31"/>
    <p:sldId id="282" r:id="rId32"/>
    <p:sldId id="283" r:id="rId33"/>
    <p:sldId id="284" r:id="rId34"/>
    <p:sldId id="285" r:id="rId35"/>
    <p:sldId id="286" r:id="rId36"/>
    <p:sldId id="287" r:id="rId37"/>
  </p:sldIdLst>
  <p:sldSz cx="12192000" cy="6858000"/>
  <p:notesSz cx="7023100" cy="9309100"/>
  <p:embeddedFontLst>
    <p:embeddedFont>
      <p:font typeface="Calibri" panose="020F0502020204030204" pitchFamily="34" charset="0"/>
      <p:regular r:id="rId39"/>
      <p:bold r:id="rId40"/>
      <p:italic r:id="rId41"/>
      <p:boldItalic r:id="rId42"/>
    </p:embeddedFont>
    <p:embeddedFont>
      <p:font typeface="Libre Franklin" pitchFamily="2" charset="0"/>
      <p:regular r:id="rId43"/>
      <p:bold r:id="rId44"/>
      <p:italic r:id="rId45"/>
      <p:boldItalic r:id="rId46"/>
    </p:embeddedFont>
    <p:embeddedFont>
      <p:font typeface="Quattrocento Sans" panose="020B0502050000020003"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S+Sw/G41CFUbaPNrjJq9dHnbQ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6/11/relationships/changesInfo" Target="changesInfos/changesInfo1.xml"/><Relationship Id="rId8" Type="http://schemas.openxmlformats.org/officeDocument/2006/relationships/slide" Target="slides/slide4.xml"/><Relationship Id="rId51"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Lance [DOL]" userId="3f82fc35-e69e-4bc3-9383-a54004da8d7f" providerId="ADAL" clId="{3B3A8E84-1C02-4788-A711-99FAB29DACE6}"/>
    <pc:docChg chg="modSld">
      <pc:chgData name="Tracey, Lance [DOL]" userId="3f82fc35-e69e-4bc3-9383-a54004da8d7f" providerId="ADAL" clId="{3B3A8E84-1C02-4788-A711-99FAB29DACE6}" dt="2023-12-04T16:11:51.246" v="0" actId="20577"/>
      <pc:docMkLst>
        <pc:docMk/>
      </pc:docMkLst>
      <pc:sldChg chg="modSp mod">
        <pc:chgData name="Tracey, Lance [DOL]" userId="3f82fc35-e69e-4bc3-9383-a54004da8d7f" providerId="ADAL" clId="{3B3A8E84-1C02-4788-A711-99FAB29DACE6}" dt="2023-12-04T16:11:51.246" v="0" actId="20577"/>
        <pc:sldMkLst>
          <pc:docMk/>
          <pc:sldMk cId="0" sldId="257"/>
        </pc:sldMkLst>
        <pc:spChg chg="mod">
          <ac:chgData name="Tracey, Lance [DOL]" userId="3f82fc35-e69e-4bc3-9383-a54004da8d7f" providerId="ADAL" clId="{3B3A8E84-1C02-4788-A711-99FAB29DACE6}" dt="2023-12-04T16:11:51.246" v="0" actId="20577"/>
          <ac:spMkLst>
            <pc:docMk/>
            <pc:sldMk cId="0" sldId="257"/>
            <ac:spMk id="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solidFill>
                <a:srgbClr val="FF0000"/>
              </a:solidFill>
            </a:endParaRPr>
          </a:p>
        </p:txBody>
      </p:sp>
      <p:sp>
        <p:nvSpPr>
          <p:cNvPr id="171" name="Google Shape;171;p1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80" name="Google Shape;180;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89" name="Google Shape;189;p1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00" name="Google Shape;200;p1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09" name="Google Shape;209;p1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18" name="Google Shape;218;p1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28" name="Google Shape;228;p1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b="1" i="0" u="none"/>
          </a:p>
        </p:txBody>
      </p:sp>
      <p:sp>
        <p:nvSpPr>
          <p:cNvPr id="237" name="Google Shape;237;p1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46" name="Google Shape;246;p1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55" name="Google Shape;255;p1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64" name="Google Shape;264;p2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73" name="Google Shape;273;p2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82" name="Google Shape;282;p2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291" name="Google Shape;291;p2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00" name="Google Shape;300;p2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09" name="Google Shape;309;p2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18" name="Google Shape;318;p2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27" name="Google Shape;327;p2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36" name="Google Shape;336;p2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45" name="Google Shape;345;p2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05" name="Google Shape;105;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54" name="Google Shape;354;p3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3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63" name="Google Shape;363;p3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72" name="Google Shape;372;p3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17" name="Google Shape;117;p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26" name="Google Shape;126;p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35" name="Google Shape;135;p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44" name="Google Shape;144;p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53" name="Google Shape;153;p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62" name="Google Shape;162;p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l" rtl="0">
              <a:spcBef>
                <a:spcPts val="0"/>
              </a:spcBef>
              <a:spcAft>
                <a:spcPts val="0"/>
              </a:spcAft>
              <a:buNone/>
            </a:pPr>
            <a:fld id="{00000000-1234-1234-1234-123412341234}" type="slidenum">
              <a:rPr lang="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2"/>
          <p:cNvSpPr>
            <a:spLocks noGrp="1"/>
          </p:cNvSpPr>
          <p:nvPr>
            <p:ph type="pic" idx="2"/>
          </p:nvPr>
        </p:nvSpPr>
        <p:spPr>
          <a:xfrm>
            <a:off x="5183188" y="987425"/>
            <a:ext cx="6172200" cy="4873625"/>
          </a:xfrm>
          <a:prstGeom prst="rect">
            <a:avLst/>
          </a:prstGeom>
          <a:noFill/>
          <a:ln>
            <a:noFill/>
          </a:ln>
        </p:spPr>
      </p:sp>
      <p:sp>
        <p:nvSpPr>
          <p:cNvPr id="68" name="Google Shape;68;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nj.gov/labor/wageandhour/claims-appeals-investigations/fil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wage.hour@dol.nj.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subTitle" idx="1"/>
          </p:nvPr>
        </p:nvSpPr>
        <p:spPr>
          <a:xfrm>
            <a:off x="5273569" y="5204441"/>
            <a:ext cx="6516649" cy="1237921"/>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170000"/>
              </a:lnSpc>
              <a:spcBef>
                <a:spcPts val="0"/>
              </a:spcBef>
              <a:spcAft>
                <a:spcPts val="0"/>
              </a:spcAft>
              <a:buClr>
                <a:srgbClr val="00879A"/>
              </a:buClr>
              <a:buSzPct val="100000"/>
              <a:buNone/>
            </a:pPr>
            <a:r>
              <a:rPr lang="es" sz="8000" b="0" i="0" u="none" dirty="0">
                <a:solidFill>
                  <a:srgbClr val="00879A"/>
                </a:solidFill>
                <a:latin typeface="Arial"/>
                <a:ea typeface="Arial"/>
                <a:cs typeface="Arial"/>
                <a:sym typeface="Arial"/>
              </a:rPr>
              <a:t>Entendiendo la Ley de  </a:t>
            </a:r>
            <a:endParaRPr dirty="0"/>
          </a:p>
          <a:p>
            <a:pPr marL="0" lvl="0" indent="0" algn="l" rtl="0">
              <a:lnSpc>
                <a:spcPct val="170000"/>
              </a:lnSpc>
              <a:spcBef>
                <a:spcPts val="0"/>
              </a:spcBef>
              <a:spcAft>
                <a:spcPts val="0"/>
              </a:spcAft>
              <a:buClr>
                <a:srgbClr val="00879A"/>
              </a:buClr>
              <a:buSzPct val="100000"/>
              <a:buNone/>
            </a:pPr>
            <a:r>
              <a:rPr lang="es" sz="8000" b="1" i="0" u="none" dirty="0">
                <a:solidFill>
                  <a:srgbClr val="00879A"/>
                </a:solidFill>
                <a:latin typeface="Arial"/>
                <a:ea typeface="Arial"/>
                <a:cs typeface="Arial"/>
                <a:sym typeface="Arial"/>
              </a:rPr>
              <a:t>Licencia por Enfermedad Con Pago </a:t>
            </a:r>
            <a:r>
              <a:rPr lang="es" sz="8000" b="0" i="0" u="none" dirty="0">
                <a:solidFill>
                  <a:srgbClr val="00879A"/>
                </a:solidFill>
                <a:latin typeface="Arial"/>
                <a:ea typeface="Arial"/>
                <a:cs typeface="Arial"/>
                <a:sym typeface="Arial"/>
              </a:rPr>
              <a:t>de New Jersey</a:t>
            </a:r>
            <a:endParaRPr sz="8000" dirty="0">
              <a:solidFill>
                <a:srgbClr val="00879A"/>
              </a:solidFill>
              <a:latin typeface="Arial"/>
              <a:ea typeface="Arial"/>
              <a:cs typeface="Arial"/>
              <a:sym typeface="Arial"/>
            </a:endParaRPr>
          </a:p>
        </p:txBody>
      </p:sp>
      <p:pic>
        <p:nvPicPr>
          <p:cNvPr id="90" name="Google Shape;90;p1"/>
          <p:cNvPicPr preferRelativeResize="0"/>
          <p:nvPr/>
        </p:nvPicPr>
        <p:blipFill rotWithShape="1">
          <a:blip r:embed="rId3">
            <a:alphaModFix/>
          </a:blip>
          <a:srcRect/>
          <a:stretch/>
        </p:blipFill>
        <p:spPr>
          <a:xfrm>
            <a:off x="417368" y="727691"/>
            <a:ext cx="11372850" cy="4476750"/>
          </a:xfrm>
          <a:prstGeom prst="rect">
            <a:avLst/>
          </a:prstGeom>
          <a:noFill/>
          <a:ln>
            <a:noFill/>
          </a:ln>
        </p:spPr>
      </p:pic>
      <p:pic>
        <p:nvPicPr>
          <p:cNvPr id="3" name="Picture 2" descr="Logo&#10;&#10;Description automatically generated">
            <a:extLst>
              <a:ext uri="{FF2B5EF4-FFF2-40B4-BE49-F238E27FC236}">
                <a16:creationId xmlns:a16="http://schemas.microsoft.com/office/drawing/2014/main" id="{5FA2F44C-ED18-5EE1-870B-1413CD681686}"/>
              </a:ext>
            </a:extLst>
          </p:cNvPr>
          <p:cNvPicPr>
            <a:picLocks noChangeAspect="1"/>
          </p:cNvPicPr>
          <p:nvPr/>
        </p:nvPicPr>
        <p:blipFill>
          <a:blip r:embed="rId4"/>
          <a:stretch>
            <a:fillRect/>
          </a:stretch>
        </p:blipFill>
        <p:spPr>
          <a:xfrm>
            <a:off x="10169814" y="3599623"/>
            <a:ext cx="1604818" cy="1604818"/>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p10"/>
          <p:cNvSpPr txBox="1"/>
          <p:nvPr/>
        </p:nvSpPr>
        <p:spPr>
          <a:xfrm>
            <a:off x="739592" y="365125"/>
            <a:ext cx="10614208" cy="115439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595959"/>
              </a:buClr>
              <a:buSzPts val="6000"/>
              <a:buFont typeface="Libre Franklin"/>
              <a:buNone/>
            </a:pPr>
            <a:r>
              <a:rPr lang="es" sz="6000" b="0" i="0" u="none" strike="noStrike" cap="none">
                <a:solidFill>
                  <a:srgbClr val="595959"/>
                </a:solidFill>
                <a:latin typeface="Libre Franklin"/>
                <a:ea typeface="Libre Franklin"/>
                <a:cs typeface="Libre Franklin"/>
                <a:sym typeface="Libre Franklin"/>
              </a:rPr>
              <a:t>¿Quién </a:t>
            </a:r>
            <a:r>
              <a:rPr lang="es" sz="6000" b="0" i="0" u="none" strike="noStrike" cap="none">
                <a:solidFill>
                  <a:srgbClr val="EC0089"/>
                </a:solidFill>
                <a:latin typeface="Libre Franklin"/>
                <a:ea typeface="Libre Franklin"/>
                <a:cs typeface="Libre Franklin"/>
                <a:sym typeface="Libre Franklin"/>
              </a:rPr>
              <a:t>No</a:t>
            </a:r>
            <a:r>
              <a:rPr lang="es" sz="6000" b="0" i="0" u="none" strike="noStrike" cap="none">
                <a:solidFill>
                  <a:srgbClr val="595959"/>
                </a:solidFill>
                <a:latin typeface="Libre Franklin"/>
                <a:ea typeface="Libre Franklin"/>
                <a:cs typeface="Libre Franklin"/>
                <a:sym typeface="Libre Franklin"/>
              </a:rPr>
              <a:t> está cubierto?</a:t>
            </a:r>
            <a:endParaRPr sz="6000" b="0" i="0" u="none" strike="noStrike" cap="none">
              <a:solidFill>
                <a:srgbClr val="595959"/>
              </a:solidFill>
              <a:latin typeface="Libre Franklin"/>
              <a:ea typeface="Libre Franklin"/>
              <a:cs typeface="Libre Franklin"/>
              <a:sym typeface="Libre Franklin"/>
            </a:endParaRPr>
          </a:p>
        </p:txBody>
      </p:sp>
      <p:sp>
        <p:nvSpPr>
          <p:cNvPr id="175" name="Google Shape;175;p10"/>
          <p:cNvSpPr txBox="1">
            <a:spLocks noGrp="1"/>
          </p:cNvSpPr>
          <p:nvPr>
            <p:ph type="body" idx="1"/>
          </p:nvPr>
        </p:nvSpPr>
        <p:spPr>
          <a:xfrm>
            <a:off x="1021976" y="1825625"/>
            <a:ext cx="7382436"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3F3F3F"/>
              </a:buClr>
              <a:buSzPct val="100000"/>
              <a:buNone/>
            </a:pPr>
            <a:r>
              <a:rPr lang="es" b="0" i="0" u="none">
                <a:solidFill>
                  <a:srgbClr val="3F3F3F"/>
                </a:solidFill>
                <a:latin typeface="Arial"/>
                <a:ea typeface="Arial"/>
                <a:cs typeface="Arial"/>
                <a:sym typeface="Arial"/>
              </a:rPr>
              <a:t>Las siguientes personas </a:t>
            </a:r>
            <a:r>
              <a:rPr lang="es" b="0" i="0" u="none">
                <a:solidFill>
                  <a:srgbClr val="EC0089"/>
                </a:solidFill>
                <a:latin typeface="Arial"/>
                <a:ea typeface="Arial"/>
                <a:cs typeface="Arial"/>
                <a:sym typeface="Arial"/>
              </a:rPr>
              <a:t>no </a:t>
            </a:r>
            <a:r>
              <a:rPr lang="es" b="0" i="0" u="none">
                <a:solidFill>
                  <a:srgbClr val="3F3F3F"/>
                </a:solidFill>
                <a:latin typeface="Arial"/>
                <a:ea typeface="Arial"/>
                <a:cs typeface="Arial"/>
                <a:sym typeface="Arial"/>
              </a:rPr>
              <a:t>reciben licencia por enfermedad de conformidad con esta ley: </a:t>
            </a:r>
            <a:endParaRPr/>
          </a:p>
          <a:p>
            <a:pPr marL="228600" lvl="0" indent="-228600" algn="l" rtl="0">
              <a:lnSpc>
                <a:spcPct val="90000"/>
              </a:lnSpc>
              <a:spcBef>
                <a:spcPts val="1000"/>
              </a:spcBef>
              <a:spcAft>
                <a:spcPts val="0"/>
              </a:spcAft>
              <a:buClr>
                <a:srgbClr val="3F3F3F"/>
              </a:buClr>
              <a:buSzPct val="100000"/>
              <a:buChar char="•"/>
            </a:pPr>
            <a:r>
              <a:rPr lang="es" b="0" i="0" u="none">
                <a:solidFill>
                  <a:srgbClr val="3F3F3F"/>
                </a:solidFill>
                <a:latin typeface="Arial"/>
                <a:ea typeface="Arial"/>
                <a:cs typeface="Arial"/>
                <a:sym typeface="Arial"/>
              </a:rPr>
              <a:t>Trabajadores de la construcción sindicalizados amparados por un acuerdo colectivo</a:t>
            </a:r>
            <a:endParaRPr/>
          </a:p>
          <a:p>
            <a:pPr marL="228600" lvl="0" indent="-228600" algn="l" rtl="0">
              <a:lnSpc>
                <a:spcPct val="90000"/>
              </a:lnSpc>
              <a:spcBef>
                <a:spcPts val="1000"/>
              </a:spcBef>
              <a:spcAft>
                <a:spcPts val="0"/>
              </a:spcAft>
              <a:buClr>
                <a:srgbClr val="3F3F3F"/>
              </a:buClr>
              <a:buSzPct val="100000"/>
              <a:buChar char="•"/>
            </a:pPr>
            <a:r>
              <a:rPr lang="es" b="0" i="0" u="none">
                <a:solidFill>
                  <a:srgbClr val="3F3F3F"/>
                </a:solidFill>
                <a:latin typeface="Arial"/>
                <a:ea typeface="Arial"/>
                <a:cs typeface="Arial"/>
                <a:sym typeface="Arial"/>
              </a:rPr>
              <a:t>La mayoría de los trabajadores </a:t>
            </a:r>
            <a:r>
              <a:rPr lang="es">
                <a:solidFill>
                  <a:srgbClr val="3F3F3F"/>
                </a:solidFill>
                <a:latin typeface="Arial"/>
                <a:ea typeface="Arial"/>
                <a:cs typeface="Arial"/>
                <a:sym typeface="Arial"/>
              </a:rPr>
              <a:t>en el cuidado</a:t>
            </a:r>
            <a:r>
              <a:rPr lang="es" b="0" i="0" u="none">
                <a:solidFill>
                  <a:srgbClr val="3F3F3F"/>
                </a:solidFill>
                <a:latin typeface="Arial"/>
                <a:ea typeface="Arial"/>
                <a:cs typeface="Arial"/>
                <a:sym typeface="Arial"/>
              </a:rPr>
              <a:t> médica que trabajan por día</a:t>
            </a:r>
            <a:endParaRPr/>
          </a:p>
          <a:p>
            <a:pPr marL="228600" lvl="0" indent="-228600" algn="l" rtl="0">
              <a:lnSpc>
                <a:spcPct val="90000"/>
              </a:lnSpc>
              <a:spcBef>
                <a:spcPts val="1000"/>
              </a:spcBef>
              <a:spcAft>
                <a:spcPts val="0"/>
              </a:spcAft>
              <a:buClr>
                <a:srgbClr val="3F3F3F"/>
              </a:buClr>
              <a:buSzPct val="100000"/>
              <a:buChar char="•"/>
            </a:pPr>
            <a:r>
              <a:rPr lang="es" b="0" i="0" u="none">
                <a:solidFill>
                  <a:srgbClr val="3F3F3F"/>
                </a:solidFill>
                <a:latin typeface="Arial"/>
                <a:ea typeface="Arial"/>
                <a:cs typeface="Arial"/>
                <a:sym typeface="Arial"/>
              </a:rPr>
              <a:t>Los empleados públicos que reciben licencia por enfermedad con pago completo de conformidad con una ley, norma o regulación estatal</a:t>
            </a:r>
            <a:endParaRPr/>
          </a:p>
          <a:p>
            <a:pPr marL="228600" lvl="0" indent="-228600" algn="l" rtl="0">
              <a:lnSpc>
                <a:spcPct val="90000"/>
              </a:lnSpc>
              <a:spcBef>
                <a:spcPts val="1000"/>
              </a:spcBef>
              <a:spcAft>
                <a:spcPts val="0"/>
              </a:spcAft>
              <a:buClr>
                <a:srgbClr val="3F3F3F"/>
              </a:buClr>
              <a:buSzPct val="100000"/>
              <a:buChar char="•"/>
            </a:pPr>
            <a:r>
              <a:rPr lang="es" b="0" i="0" u="none">
                <a:solidFill>
                  <a:srgbClr val="3F3F3F"/>
                </a:solidFill>
                <a:latin typeface="Arial"/>
                <a:ea typeface="Arial"/>
                <a:cs typeface="Arial"/>
                <a:sym typeface="Arial"/>
              </a:rPr>
              <a:t>Contratistas independientes (1099)</a:t>
            </a:r>
            <a:endParaRPr>
              <a:solidFill>
                <a:srgbClr val="3F3F3F"/>
              </a:solidFill>
              <a:latin typeface="Arial"/>
              <a:ea typeface="Arial"/>
              <a:cs typeface="Arial"/>
              <a:sym typeface="Arial"/>
            </a:endParaRPr>
          </a:p>
          <a:p>
            <a:pPr marL="228600" lvl="0" indent="-64135" algn="l" rtl="0">
              <a:lnSpc>
                <a:spcPct val="90000"/>
              </a:lnSpc>
              <a:spcBef>
                <a:spcPts val="1000"/>
              </a:spcBef>
              <a:spcAft>
                <a:spcPts val="0"/>
              </a:spcAft>
              <a:buClr>
                <a:schemeClr val="dk1"/>
              </a:buClr>
              <a:buSzPct val="100000"/>
              <a:buNone/>
            </a:pPr>
            <a:endParaRPr/>
          </a:p>
        </p:txBody>
      </p:sp>
      <p:pic>
        <p:nvPicPr>
          <p:cNvPr id="176" name="Google Shape;176;p10"/>
          <p:cNvPicPr preferRelativeResize="0"/>
          <p:nvPr/>
        </p:nvPicPr>
        <p:blipFill rotWithShape="1">
          <a:blip r:embed="rId3">
            <a:alphaModFix/>
          </a:blip>
          <a:srcRect/>
          <a:stretch/>
        </p:blipFill>
        <p:spPr>
          <a:xfrm rot="-5400000">
            <a:off x="-3068052" y="3068052"/>
            <a:ext cx="6858000" cy="721895"/>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 name="Google Shape;183;p11"/>
          <p:cNvSpPr txBox="1"/>
          <p:nvPr/>
        </p:nvSpPr>
        <p:spPr>
          <a:xfrm>
            <a:off x="739600" y="259776"/>
            <a:ext cx="10614300" cy="1259700"/>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595959"/>
              </a:buClr>
              <a:buSzPct val="100000"/>
              <a:buFont typeface="Libre Franklin"/>
              <a:buNone/>
            </a:pPr>
            <a:r>
              <a:rPr lang="es" sz="6000" b="0" i="0" u="none" strike="noStrike" cap="none">
                <a:solidFill>
                  <a:srgbClr val="595959"/>
                </a:solidFill>
                <a:latin typeface="Libre Franklin"/>
                <a:ea typeface="Libre Franklin"/>
                <a:cs typeface="Libre Franklin"/>
                <a:sym typeface="Libre Franklin"/>
              </a:rPr>
              <a:t>Acuerdo de negociación colectiva</a:t>
            </a:r>
            <a:endParaRPr sz="6000" b="0" i="0" u="none" strike="noStrike" cap="none">
              <a:solidFill>
                <a:srgbClr val="595959"/>
              </a:solidFill>
              <a:latin typeface="Libre Franklin"/>
              <a:ea typeface="Libre Franklin"/>
              <a:cs typeface="Libre Franklin"/>
              <a:sym typeface="Libre Franklin"/>
            </a:endParaRPr>
          </a:p>
        </p:txBody>
      </p:sp>
      <p:pic>
        <p:nvPicPr>
          <p:cNvPr id="184" name="Google Shape;184;p11"/>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185" name="Google Shape;185;p11"/>
          <p:cNvSpPr txBox="1">
            <a:spLocks noGrp="1"/>
          </p:cNvSpPr>
          <p:nvPr>
            <p:ph type="body" idx="1"/>
          </p:nvPr>
        </p:nvSpPr>
        <p:spPr>
          <a:xfrm>
            <a:off x="1021976" y="1825625"/>
            <a:ext cx="738243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 b="0" i="0" u="none">
                <a:solidFill>
                  <a:srgbClr val="3F3F3F"/>
                </a:solidFill>
                <a:latin typeface="Arial"/>
                <a:ea typeface="Arial"/>
                <a:cs typeface="Arial"/>
                <a:sym typeface="Arial"/>
              </a:rPr>
              <a:t>Para los empleados amparados por un acuerdo de negociación colectiva (CBA) existente, vigente al 29 de octubre de 2018, ninguna disposición de la ley será aplicable hasta la expiración del CBA. </a:t>
            </a:r>
            <a:endParaRPr/>
          </a:p>
          <a:p>
            <a:pPr marL="228600" lvl="0" indent="-228600" algn="l" rtl="0">
              <a:lnSpc>
                <a:spcPct val="90000"/>
              </a:lnSpc>
              <a:spcBef>
                <a:spcPts val="1000"/>
              </a:spcBef>
              <a:spcAft>
                <a:spcPts val="0"/>
              </a:spcAft>
              <a:buClr>
                <a:schemeClr val="dk1"/>
              </a:buClr>
              <a:buSzPts val="2800"/>
              <a:buChar char="•"/>
            </a:pPr>
            <a:r>
              <a:rPr lang="es" b="0" i="0" u="none">
                <a:solidFill>
                  <a:srgbClr val="3F3F3F"/>
                </a:solidFill>
                <a:latin typeface="Arial"/>
                <a:ea typeface="Arial"/>
                <a:cs typeface="Arial"/>
                <a:sym typeface="Arial"/>
              </a:rPr>
              <a:t>Los empleados </a:t>
            </a:r>
            <a:r>
              <a:rPr lang="es">
                <a:solidFill>
                  <a:srgbClr val="3F3F3F"/>
                </a:solidFill>
                <a:latin typeface="Arial"/>
                <a:ea typeface="Arial"/>
                <a:cs typeface="Arial"/>
                <a:sym typeface="Arial"/>
              </a:rPr>
              <a:t>que no son parte de la </a:t>
            </a:r>
            <a:r>
              <a:rPr lang="es" b="0" i="0" u="none">
                <a:solidFill>
                  <a:srgbClr val="3F3F3F"/>
                </a:solidFill>
                <a:latin typeface="Arial"/>
                <a:ea typeface="Arial"/>
                <a:cs typeface="Arial"/>
                <a:sym typeface="Arial"/>
              </a:rPr>
              <a:t> unidad</a:t>
            </a:r>
            <a:r>
              <a:rPr lang="es">
                <a:solidFill>
                  <a:srgbClr val="3F3F3F"/>
                </a:solidFill>
                <a:latin typeface="Arial"/>
                <a:ea typeface="Arial"/>
                <a:cs typeface="Arial"/>
                <a:sym typeface="Arial"/>
              </a:rPr>
              <a:t> del sindicato o que</a:t>
            </a:r>
            <a:r>
              <a:rPr lang="es" b="0" i="0" u="none">
                <a:solidFill>
                  <a:srgbClr val="3F3F3F"/>
                </a:solidFill>
                <a:latin typeface="Arial"/>
                <a:ea typeface="Arial"/>
                <a:cs typeface="Arial"/>
                <a:sym typeface="Arial"/>
              </a:rPr>
              <a:t> no est</a:t>
            </a:r>
            <a:r>
              <a:rPr lang="es">
                <a:solidFill>
                  <a:srgbClr val="3F3F3F"/>
                </a:solidFill>
                <a:latin typeface="Arial"/>
                <a:ea typeface="Arial"/>
                <a:cs typeface="Arial"/>
                <a:sym typeface="Arial"/>
              </a:rPr>
              <a:t>á</a:t>
            </a:r>
            <a:r>
              <a:rPr lang="es" b="0" i="0" u="none">
                <a:solidFill>
                  <a:srgbClr val="3F3F3F"/>
                </a:solidFill>
                <a:latin typeface="Arial"/>
                <a:ea typeface="Arial"/>
                <a:cs typeface="Arial"/>
                <a:sym typeface="Arial"/>
              </a:rPr>
              <a:t>n </a:t>
            </a:r>
            <a:r>
              <a:rPr lang="es">
                <a:solidFill>
                  <a:srgbClr val="3F3F3F"/>
                </a:solidFill>
                <a:latin typeface="Arial"/>
                <a:ea typeface="Arial"/>
                <a:cs typeface="Arial"/>
                <a:sym typeface="Arial"/>
              </a:rPr>
              <a:t>protegidos</a:t>
            </a:r>
            <a:r>
              <a:rPr lang="es" b="0" i="0" u="none">
                <a:solidFill>
                  <a:srgbClr val="3F3F3F"/>
                </a:solidFill>
                <a:latin typeface="Arial"/>
                <a:ea typeface="Arial"/>
                <a:cs typeface="Arial"/>
                <a:sym typeface="Arial"/>
              </a:rPr>
              <a:t> por la negociación o contrato, sí están cubiertos</a:t>
            </a:r>
            <a:endParaRPr>
              <a:solidFill>
                <a:srgbClr val="3F3F3F"/>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p:nvPr/>
        </p:nvSpPr>
        <p:spPr>
          <a:xfrm>
            <a:off x="0" y="-1"/>
            <a:ext cx="12192000" cy="685800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12"/>
          <p:cNvSpPr txBox="1"/>
          <p:nvPr/>
        </p:nvSpPr>
        <p:spPr>
          <a:xfrm>
            <a:off x="739592" y="5703614"/>
            <a:ext cx="10614208" cy="115439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rgbClr val="595959"/>
              </a:buClr>
              <a:buSzPct val="100000"/>
              <a:buFont typeface="Libre Franklin"/>
              <a:buNone/>
            </a:pPr>
            <a:r>
              <a:rPr lang="es" sz="6000" b="0" i="0" u="none" strike="noStrike" cap="none">
                <a:solidFill>
                  <a:srgbClr val="595959"/>
                </a:solidFill>
                <a:latin typeface="Libre Franklin"/>
                <a:ea typeface="Libre Franklin"/>
                <a:cs typeface="Libre Franklin"/>
                <a:sym typeface="Libre Franklin"/>
              </a:rPr>
              <a:t>Notificación de los Derechos del Empleado</a:t>
            </a:r>
            <a:endParaRPr sz="6000" b="0" i="0" u="none" strike="noStrike" cap="none">
              <a:solidFill>
                <a:srgbClr val="595959"/>
              </a:solidFill>
              <a:latin typeface="Libre Franklin"/>
              <a:ea typeface="Libre Franklin"/>
              <a:cs typeface="Libre Franklin"/>
              <a:sym typeface="Libre Franklin"/>
            </a:endParaRPr>
          </a:p>
        </p:txBody>
      </p:sp>
      <p:sp>
        <p:nvSpPr>
          <p:cNvPr id="193" name="Google Shape;193;p12"/>
          <p:cNvSpPr txBox="1">
            <a:spLocks noGrp="1"/>
          </p:cNvSpPr>
          <p:nvPr>
            <p:ph type="body" idx="1"/>
          </p:nvPr>
        </p:nvSpPr>
        <p:spPr>
          <a:xfrm>
            <a:off x="1021976" y="365125"/>
            <a:ext cx="4881283" cy="58118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2800"/>
              <a:buNone/>
            </a:pPr>
            <a:r>
              <a:rPr lang="es" b="0" i="0" u="none">
                <a:solidFill>
                  <a:srgbClr val="3F3F3F"/>
                </a:solidFill>
                <a:latin typeface="Arial"/>
                <a:ea typeface="Arial"/>
                <a:cs typeface="Arial"/>
                <a:sym typeface="Arial"/>
              </a:rPr>
              <a:t>Se </a:t>
            </a:r>
            <a:r>
              <a:rPr lang="es" b="0" i="0" u="none">
                <a:solidFill>
                  <a:srgbClr val="EC0089"/>
                </a:solidFill>
                <a:latin typeface="Arial"/>
                <a:ea typeface="Arial"/>
                <a:cs typeface="Arial"/>
                <a:sym typeface="Arial"/>
              </a:rPr>
              <a:t>requiere</a:t>
            </a:r>
            <a:r>
              <a:rPr lang="es" b="0" i="0" u="none">
                <a:solidFill>
                  <a:srgbClr val="3F3F3F"/>
                </a:solidFill>
                <a:latin typeface="Arial"/>
                <a:ea typeface="Arial"/>
                <a:cs typeface="Arial"/>
                <a:sym typeface="Arial"/>
              </a:rPr>
              <a:t> publicar una Notificación de los Derechos del Empleado en el sitio de trabajo. </a:t>
            </a:r>
            <a:endParaRPr>
              <a:solidFill>
                <a:srgbClr val="3F3F3F"/>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p:txBody>
      </p:sp>
      <p:pic>
        <p:nvPicPr>
          <p:cNvPr id="194" name="Google Shape;194;p12"/>
          <p:cNvPicPr preferRelativeResize="0"/>
          <p:nvPr/>
        </p:nvPicPr>
        <p:blipFill rotWithShape="1">
          <a:blip r:embed="rId3">
            <a:alphaModFix/>
          </a:blip>
          <a:srcRect/>
          <a:stretch/>
        </p:blipFill>
        <p:spPr>
          <a:xfrm rot="181989">
            <a:off x="9053616" y="600185"/>
            <a:ext cx="3243186" cy="5341717"/>
          </a:xfrm>
          <a:prstGeom prst="rect">
            <a:avLst/>
          </a:prstGeom>
          <a:noFill/>
          <a:ln>
            <a:noFill/>
          </a:ln>
          <a:effectLst>
            <a:outerShdw blurRad="76200" dist="38100" dir="5400000" sx="102000" sy="102000" algn="t" rotWithShape="0">
              <a:srgbClr val="000000">
                <a:alpha val="40000"/>
              </a:srgbClr>
            </a:outerShdw>
          </a:effectLst>
        </p:spPr>
      </p:pic>
      <p:pic>
        <p:nvPicPr>
          <p:cNvPr id="195" name="Google Shape;195;p12"/>
          <p:cNvPicPr preferRelativeResize="0"/>
          <p:nvPr/>
        </p:nvPicPr>
        <p:blipFill rotWithShape="1">
          <a:blip r:embed="rId4">
            <a:alphaModFix/>
          </a:blip>
          <a:srcRect/>
          <a:stretch/>
        </p:blipFill>
        <p:spPr>
          <a:xfrm rot="-193690">
            <a:off x="6538276" y="190451"/>
            <a:ext cx="3231645" cy="5322710"/>
          </a:xfrm>
          <a:prstGeom prst="rect">
            <a:avLst/>
          </a:prstGeom>
          <a:noFill/>
          <a:ln>
            <a:noFill/>
          </a:ln>
          <a:effectLst>
            <a:outerShdw blurRad="76200" dist="38100" dir="5400000" sx="102000" sy="102000" algn="t" rotWithShape="0">
              <a:srgbClr val="000000">
                <a:alpha val="40000"/>
              </a:srgbClr>
            </a:outerShdw>
          </a:effectLst>
        </p:spPr>
      </p:pic>
      <p:pic>
        <p:nvPicPr>
          <p:cNvPr id="196" name="Google Shape;196;p12"/>
          <p:cNvPicPr preferRelativeResize="0"/>
          <p:nvPr/>
        </p:nvPicPr>
        <p:blipFill rotWithShape="1">
          <a:blip r:embed="rId5">
            <a:alphaModFix/>
          </a:blip>
          <a:srcRect/>
          <a:stretch/>
        </p:blipFill>
        <p:spPr>
          <a:xfrm rot="-5400000">
            <a:off x="-3099545" y="3059205"/>
            <a:ext cx="6857999" cy="739591"/>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13"/>
          <p:cNvSpPr txBox="1"/>
          <p:nvPr/>
        </p:nvSpPr>
        <p:spPr>
          <a:xfrm>
            <a:off x="739592" y="365125"/>
            <a:ext cx="10614208" cy="115439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rgbClr val="595959"/>
              </a:buClr>
              <a:buSzPct val="100000"/>
              <a:buFont typeface="Libre Franklin"/>
              <a:buNone/>
            </a:pPr>
            <a:r>
              <a:rPr lang="es" sz="6000" b="0" i="0" u="none" strike="noStrike" cap="none">
                <a:solidFill>
                  <a:srgbClr val="595959"/>
                </a:solidFill>
                <a:latin typeface="Libre Franklin"/>
                <a:ea typeface="Libre Franklin"/>
                <a:cs typeface="Libre Franklin"/>
                <a:sym typeface="Libre Franklin"/>
              </a:rPr>
              <a:t>¿Cómo se </a:t>
            </a:r>
            <a:r>
              <a:rPr lang="es" sz="6000">
                <a:solidFill>
                  <a:srgbClr val="595959"/>
                </a:solidFill>
                <a:latin typeface="Libre Franklin"/>
                <a:ea typeface="Libre Franklin"/>
                <a:cs typeface="Libre Franklin"/>
                <a:sym typeface="Libre Franklin"/>
              </a:rPr>
              <a:t>acumula</a:t>
            </a:r>
            <a:r>
              <a:rPr lang="es" sz="6000" b="0" i="0" u="none" strike="noStrike" cap="none">
                <a:solidFill>
                  <a:srgbClr val="595959"/>
                </a:solidFill>
                <a:latin typeface="Libre Franklin"/>
                <a:ea typeface="Libre Franklin"/>
                <a:cs typeface="Libre Franklin"/>
                <a:sym typeface="Libre Franklin"/>
              </a:rPr>
              <a:t> la licencia por enfermedad?</a:t>
            </a:r>
            <a:endParaRPr sz="6000" b="0" i="0" u="none" strike="noStrike" cap="none">
              <a:solidFill>
                <a:srgbClr val="595959"/>
              </a:solidFill>
              <a:latin typeface="Libre Franklin"/>
              <a:ea typeface="Libre Franklin"/>
              <a:cs typeface="Libre Franklin"/>
              <a:sym typeface="Libre Franklin"/>
            </a:endParaRPr>
          </a:p>
        </p:txBody>
      </p:sp>
      <p:sp>
        <p:nvSpPr>
          <p:cNvPr id="204" name="Google Shape;204;p13"/>
          <p:cNvSpPr txBox="1">
            <a:spLocks noGrp="1"/>
          </p:cNvSpPr>
          <p:nvPr>
            <p:ph type="body" idx="1"/>
          </p:nvPr>
        </p:nvSpPr>
        <p:spPr>
          <a:xfrm>
            <a:off x="1021975" y="1825625"/>
            <a:ext cx="753035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800"/>
              <a:buChar char="•"/>
            </a:pPr>
            <a:r>
              <a:rPr lang="es" b="0" i="0" u="none">
                <a:solidFill>
                  <a:srgbClr val="3F3F3F"/>
                </a:solidFill>
                <a:latin typeface="Arial"/>
                <a:ea typeface="Arial"/>
                <a:cs typeface="Arial"/>
                <a:sym typeface="Arial"/>
              </a:rPr>
              <a:t>Se devenga 1 hora por cada 30 horas trabajadas </a:t>
            </a:r>
            <a:r>
              <a:rPr lang="es" b="1" i="0" u="none">
                <a:solidFill>
                  <a:srgbClr val="3F3F3F"/>
                </a:solidFill>
                <a:latin typeface="Arial"/>
                <a:ea typeface="Arial"/>
                <a:cs typeface="Arial"/>
                <a:sym typeface="Arial"/>
              </a:rPr>
              <a:t>-o- </a:t>
            </a:r>
            <a:r>
              <a:rPr lang="es" b="0" i="0" u="none">
                <a:solidFill>
                  <a:srgbClr val="3F3F3F"/>
                </a:solidFill>
                <a:latin typeface="Arial"/>
                <a:ea typeface="Arial"/>
                <a:cs typeface="Arial"/>
                <a:sym typeface="Arial"/>
              </a:rPr>
              <a:t>el empleador tiene la opción de proporcionar una cantidad global/por adelantado</a:t>
            </a:r>
            <a:endParaRPr/>
          </a:p>
          <a:p>
            <a:pPr marL="228600" lvl="0" indent="-228600" algn="l" rtl="0">
              <a:lnSpc>
                <a:spcPct val="90000"/>
              </a:lnSpc>
              <a:spcBef>
                <a:spcPts val="1000"/>
              </a:spcBef>
              <a:spcAft>
                <a:spcPts val="0"/>
              </a:spcAft>
              <a:buClr>
                <a:srgbClr val="3F3F3F"/>
              </a:buClr>
              <a:buSzPts val="2800"/>
              <a:buChar char="•"/>
            </a:pPr>
            <a:r>
              <a:rPr lang="es" b="0" i="0" u="none">
                <a:solidFill>
                  <a:srgbClr val="3F3F3F"/>
                </a:solidFill>
                <a:latin typeface="Arial"/>
                <a:ea typeface="Arial"/>
                <a:cs typeface="Arial"/>
                <a:sym typeface="Arial"/>
              </a:rPr>
              <a:t>El empleador puede limitar el uso a 40 horas por año de beneficio. </a:t>
            </a:r>
            <a:endParaRPr>
              <a:solidFill>
                <a:srgbClr val="3F3F3F"/>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p:txBody>
      </p:sp>
      <p:pic>
        <p:nvPicPr>
          <p:cNvPr id="205" name="Google Shape;205;p13"/>
          <p:cNvPicPr preferRelativeResize="0"/>
          <p:nvPr/>
        </p:nvPicPr>
        <p:blipFill rotWithShape="1">
          <a:blip r:embed="rId3">
            <a:alphaModFix/>
          </a:blip>
          <a:srcRect/>
          <a:stretch/>
        </p:blipFill>
        <p:spPr>
          <a:xfrm rot="-5400000">
            <a:off x="-3068052" y="3068052"/>
            <a:ext cx="6858000" cy="721895"/>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2" name="Google Shape;212;p14"/>
          <p:cNvSpPr txBox="1"/>
          <p:nvPr/>
        </p:nvSpPr>
        <p:spPr>
          <a:xfrm>
            <a:off x="739592" y="365125"/>
            <a:ext cx="10614208" cy="115439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rgbClr val="595959"/>
              </a:buClr>
              <a:buSzPct val="100000"/>
              <a:buFont typeface="Libre Franklin"/>
              <a:buNone/>
            </a:pPr>
            <a:r>
              <a:rPr lang="es" sz="6000" b="0" i="0" u="none" strike="noStrike" cap="none">
                <a:solidFill>
                  <a:srgbClr val="595959"/>
                </a:solidFill>
                <a:latin typeface="Libre Franklin"/>
                <a:ea typeface="Libre Franklin"/>
                <a:cs typeface="Libre Franklin"/>
                <a:sym typeface="Libre Franklin"/>
              </a:rPr>
              <a:t>¿Cuándo puedo usar el tiempo por enfermedad </a:t>
            </a:r>
            <a:r>
              <a:rPr lang="es" sz="6000">
                <a:solidFill>
                  <a:srgbClr val="595959"/>
                </a:solidFill>
                <a:latin typeface="Libre Franklin"/>
                <a:ea typeface="Libre Franklin"/>
                <a:cs typeface="Libre Franklin"/>
                <a:sym typeface="Libre Franklin"/>
              </a:rPr>
              <a:t>adquirido</a:t>
            </a:r>
            <a:r>
              <a:rPr lang="es" sz="6000" b="0" i="0" u="none" strike="noStrike" cap="none">
                <a:solidFill>
                  <a:srgbClr val="595959"/>
                </a:solidFill>
                <a:latin typeface="Libre Franklin"/>
                <a:ea typeface="Libre Franklin"/>
                <a:cs typeface="Libre Franklin"/>
                <a:sym typeface="Libre Franklin"/>
              </a:rPr>
              <a:t>?</a:t>
            </a:r>
            <a:endParaRPr sz="6000" b="0" i="0" u="none" strike="noStrike" cap="none">
              <a:solidFill>
                <a:srgbClr val="595959"/>
              </a:solidFill>
              <a:latin typeface="Libre Franklin"/>
              <a:ea typeface="Libre Franklin"/>
              <a:cs typeface="Libre Franklin"/>
              <a:sym typeface="Libre Franklin"/>
            </a:endParaRPr>
          </a:p>
        </p:txBody>
      </p:sp>
      <p:sp>
        <p:nvSpPr>
          <p:cNvPr id="213" name="Google Shape;213;p14"/>
          <p:cNvSpPr txBox="1">
            <a:spLocks noGrp="1"/>
          </p:cNvSpPr>
          <p:nvPr>
            <p:ph type="body" idx="1"/>
          </p:nvPr>
        </p:nvSpPr>
        <p:spPr>
          <a:xfrm>
            <a:off x="1021975" y="1825625"/>
            <a:ext cx="8347200" cy="47727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800"/>
              <a:buChar char="•"/>
            </a:pPr>
            <a:r>
              <a:rPr lang="es" b="0" i="0" u="none">
                <a:solidFill>
                  <a:srgbClr val="3F3F3F"/>
                </a:solidFill>
                <a:latin typeface="Arial"/>
                <a:ea typeface="Arial"/>
                <a:cs typeface="Arial"/>
                <a:sym typeface="Arial"/>
              </a:rPr>
              <a:t>Para cuidar de usted mismo y de su familia</a:t>
            </a:r>
            <a:endParaRPr/>
          </a:p>
          <a:p>
            <a:pPr marL="228600" lvl="0" indent="-228600" algn="l" rtl="0">
              <a:lnSpc>
                <a:spcPct val="90000"/>
              </a:lnSpc>
              <a:spcBef>
                <a:spcPts val="1000"/>
              </a:spcBef>
              <a:spcAft>
                <a:spcPts val="0"/>
              </a:spcAft>
              <a:buClr>
                <a:srgbClr val="3F3F3F"/>
              </a:buClr>
              <a:buSzPts val="2800"/>
              <a:buChar char="•"/>
            </a:pPr>
            <a:r>
              <a:rPr lang="es">
                <a:solidFill>
                  <a:srgbClr val="3F3F3F"/>
                </a:solidFill>
                <a:latin typeface="Arial"/>
                <a:ea typeface="Arial"/>
                <a:cs typeface="Arial"/>
                <a:sym typeface="Arial"/>
              </a:rPr>
              <a:t>Cuidar</a:t>
            </a:r>
            <a:r>
              <a:rPr lang="es" b="0" i="0" u="none">
                <a:solidFill>
                  <a:srgbClr val="3F3F3F"/>
                </a:solidFill>
                <a:latin typeface="Arial"/>
                <a:ea typeface="Arial"/>
                <a:cs typeface="Arial"/>
                <a:sym typeface="Arial"/>
              </a:rPr>
              <a:t> de su salud física o mental, o lesión, o su bienestar</a:t>
            </a:r>
            <a:endParaRPr/>
          </a:p>
          <a:p>
            <a:pPr marL="228600" lvl="0" indent="-228600" algn="l" rtl="0">
              <a:lnSpc>
                <a:spcPct val="90000"/>
              </a:lnSpc>
              <a:spcBef>
                <a:spcPts val="1000"/>
              </a:spcBef>
              <a:spcAft>
                <a:spcPts val="0"/>
              </a:spcAft>
              <a:buClr>
                <a:srgbClr val="3F3F3F"/>
              </a:buClr>
              <a:buSzPts val="2800"/>
              <a:buChar char="•"/>
            </a:pPr>
            <a:r>
              <a:rPr lang="es">
                <a:solidFill>
                  <a:srgbClr val="3F3F3F"/>
                </a:solidFill>
                <a:latin typeface="Arial"/>
                <a:ea typeface="Arial"/>
                <a:cs typeface="Arial"/>
                <a:sym typeface="Arial"/>
              </a:rPr>
              <a:t>Para recibir la vacuna del COVID-19 y / o recuperarse de los efectos secundarios</a:t>
            </a:r>
            <a:endParaRPr>
              <a:solidFill>
                <a:srgbClr val="3F3F3F"/>
              </a:solidFill>
              <a:latin typeface="Arial"/>
              <a:ea typeface="Arial"/>
              <a:cs typeface="Arial"/>
              <a:sym typeface="Arial"/>
            </a:endParaRPr>
          </a:p>
          <a:p>
            <a:pPr marL="228600" lvl="0" indent="-228600" algn="l" rtl="0">
              <a:lnSpc>
                <a:spcPct val="90000"/>
              </a:lnSpc>
              <a:spcBef>
                <a:spcPts val="1000"/>
              </a:spcBef>
              <a:spcAft>
                <a:spcPts val="0"/>
              </a:spcAft>
              <a:buClr>
                <a:srgbClr val="3F3F3F"/>
              </a:buClr>
              <a:buSzPts val="2800"/>
              <a:buChar char="•"/>
            </a:pPr>
            <a:r>
              <a:rPr lang="es" b="0" i="0" u="none">
                <a:solidFill>
                  <a:srgbClr val="3F3F3F"/>
                </a:solidFill>
                <a:latin typeface="Arial"/>
                <a:ea typeface="Arial"/>
                <a:cs typeface="Arial"/>
                <a:sym typeface="Arial"/>
              </a:rPr>
              <a:t>Violencia doméstica o sexual </a:t>
            </a:r>
            <a:endParaRPr/>
          </a:p>
          <a:p>
            <a:pPr marL="228600" lvl="0" indent="-228600" algn="l" rtl="0">
              <a:lnSpc>
                <a:spcPct val="90000"/>
              </a:lnSpc>
              <a:spcBef>
                <a:spcPts val="1000"/>
              </a:spcBef>
              <a:spcAft>
                <a:spcPts val="0"/>
              </a:spcAft>
              <a:buClr>
                <a:srgbClr val="3F3F3F"/>
              </a:buClr>
              <a:buSzPts val="2800"/>
              <a:buChar char="•"/>
            </a:pPr>
            <a:r>
              <a:rPr lang="es" b="0" i="0" u="none">
                <a:solidFill>
                  <a:srgbClr val="3F3F3F"/>
                </a:solidFill>
                <a:latin typeface="Arial"/>
                <a:ea typeface="Arial"/>
                <a:cs typeface="Arial"/>
                <a:sym typeface="Arial"/>
              </a:rPr>
              <a:t>Reuniones en la escuela de su hijo/a (os/as)</a:t>
            </a:r>
            <a:endParaRPr/>
          </a:p>
          <a:p>
            <a:pPr marL="228600" lvl="0" indent="-228600" algn="l" rtl="0">
              <a:lnSpc>
                <a:spcPct val="90000"/>
              </a:lnSpc>
              <a:spcBef>
                <a:spcPts val="1000"/>
              </a:spcBef>
              <a:spcAft>
                <a:spcPts val="0"/>
              </a:spcAft>
              <a:buClr>
                <a:srgbClr val="3F3F3F"/>
              </a:buClr>
              <a:buSzPts val="2800"/>
              <a:buChar char="•"/>
            </a:pPr>
            <a:r>
              <a:rPr lang="es" b="0" i="0" u="none">
                <a:solidFill>
                  <a:srgbClr val="3F3F3F"/>
                </a:solidFill>
                <a:latin typeface="Arial"/>
                <a:ea typeface="Arial"/>
                <a:cs typeface="Arial"/>
                <a:sym typeface="Arial"/>
              </a:rPr>
              <a:t>Emergencias de salud pública que cierran el trabajo, o la escuela o el lugar de cuidado de su hijo</a:t>
            </a:r>
            <a:endParaRPr>
              <a:solidFill>
                <a:srgbClr val="3F3F3F"/>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p:txBody>
      </p:sp>
      <p:pic>
        <p:nvPicPr>
          <p:cNvPr id="214" name="Google Shape;214;p14"/>
          <p:cNvPicPr preferRelativeResize="0"/>
          <p:nvPr/>
        </p:nvPicPr>
        <p:blipFill rotWithShape="1">
          <a:blip r:embed="rId3">
            <a:alphaModFix/>
          </a:blip>
          <a:srcRect/>
          <a:stretch/>
        </p:blipFill>
        <p:spPr>
          <a:xfrm rot="-5400000">
            <a:off x="-3068052" y="3068052"/>
            <a:ext cx="6858000" cy="721895"/>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5"/>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1" name="Google Shape;221;p15"/>
          <p:cNvSpPr txBox="1"/>
          <p:nvPr/>
        </p:nvSpPr>
        <p:spPr>
          <a:xfrm>
            <a:off x="739600" y="365125"/>
            <a:ext cx="10614300" cy="951000"/>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595959"/>
              </a:buClr>
              <a:buSzPct val="100000"/>
              <a:buFont typeface="Libre Franklin"/>
              <a:buNone/>
            </a:pPr>
            <a:r>
              <a:rPr lang="es" sz="6000" b="0" i="0" u="none" strike="noStrike" cap="none">
                <a:solidFill>
                  <a:srgbClr val="595959"/>
                </a:solidFill>
                <a:latin typeface="Libre Franklin"/>
                <a:ea typeface="Libre Franklin"/>
                <a:cs typeface="Libre Franklin"/>
                <a:sym typeface="Libre Franklin"/>
              </a:rPr>
              <a:t>¿Cuál es la definición de “familia”?</a:t>
            </a:r>
            <a:endParaRPr sz="6000" b="0" i="0" u="none" strike="noStrike" cap="none">
              <a:solidFill>
                <a:srgbClr val="595959"/>
              </a:solidFill>
              <a:latin typeface="Libre Franklin"/>
              <a:ea typeface="Libre Franklin"/>
              <a:cs typeface="Libre Franklin"/>
              <a:sym typeface="Libre Franklin"/>
            </a:endParaRPr>
          </a:p>
        </p:txBody>
      </p:sp>
      <p:sp>
        <p:nvSpPr>
          <p:cNvPr id="222" name="Google Shape;222;p15"/>
          <p:cNvSpPr txBox="1">
            <a:spLocks noGrp="1"/>
          </p:cNvSpPr>
          <p:nvPr>
            <p:ph type="body" idx="1"/>
          </p:nvPr>
        </p:nvSpPr>
        <p:spPr>
          <a:xfrm>
            <a:off x="1021975" y="1825625"/>
            <a:ext cx="532503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000000"/>
              </a:buClr>
              <a:buSzPts val="2200"/>
              <a:buChar char="•"/>
            </a:pPr>
            <a:r>
              <a:rPr lang="es" sz="2200" b="0" i="0" u="none">
                <a:solidFill>
                  <a:srgbClr val="000000"/>
                </a:solidFill>
                <a:latin typeface="Arial"/>
                <a:ea typeface="Arial"/>
                <a:cs typeface="Arial"/>
                <a:sym typeface="Arial"/>
              </a:rPr>
              <a:t>Hijo (biológico, adoptado, o en cuidado de acogida; hijastro; </a:t>
            </a:r>
            <a:r>
              <a:rPr lang="es" sz="2200">
                <a:solidFill>
                  <a:srgbClr val="000000"/>
                </a:solidFill>
                <a:latin typeface="Arial"/>
                <a:ea typeface="Arial"/>
                <a:cs typeface="Arial"/>
                <a:sym typeface="Arial"/>
              </a:rPr>
              <a:t>guardan legal</a:t>
            </a:r>
            <a:r>
              <a:rPr lang="es" sz="2200" b="0" i="0" u="none">
                <a:solidFill>
                  <a:srgbClr val="000000"/>
                </a:solidFill>
                <a:latin typeface="Arial"/>
                <a:ea typeface="Arial"/>
                <a:cs typeface="Arial"/>
                <a:sym typeface="Arial"/>
              </a:rPr>
              <a:t>; hijo de la pareja doméstica o pareja en unión civil)</a:t>
            </a:r>
            <a:endParaRPr sz="2200">
              <a:solidFill>
                <a:srgbClr val="000000"/>
              </a:solidFill>
              <a:latin typeface="Arial"/>
              <a:ea typeface="Arial"/>
              <a:cs typeface="Arial"/>
              <a:sym typeface="Arial"/>
            </a:endParaRPr>
          </a:p>
          <a:p>
            <a:pPr marL="228600" lvl="0" indent="-228600" algn="l" rtl="0">
              <a:lnSpc>
                <a:spcPct val="100000"/>
              </a:lnSpc>
              <a:spcBef>
                <a:spcPts val="0"/>
              </a:spcBef>
              <a:spcAft>
                <a:spcPts val="0"/>
              </a:spcAft>
              <a:buClr>
                <a:srgbClr val="000000"/>
              </a:buClr>
              <a:buSzPts val="2200"/>
              <a:buChar char="•"/>
            </a:pPr>
            <a:r>
              <a:rPr lang="es" sz="2200" b="0" i="0" u="none">
                <a:solidFill>
                  <a:srgbClr val="000000"/>
                </a:solidFill>
                <a:latin typeface="Arial"/>
                <a:ea typeface="Arial"/>
                <a:cs typeface="Arial"/>
                <a:sym typeface="Arial"/>
              </a:rPr>
              <a:t>Nieto</a:t>
            </a:r>
            <a:endParaRPr/>
          </a:p>
          <a:p>
            <a:pPr marL="228600" lvl="0" indent="-228600" algn="l" rtl="0">
              <a:lnSpc>
                <a:spcPct val="100000"/>
              </a:lnSpc>
              <a:spcBef>
                <a:spcPts val="0"/>
              </a:spcBef>
              <a:spcAft>
                <a:spcPts val="0"/>
              </a:spcAft>
              <a:buClr>
                <a:srgbClr val="000000"/>
              </a:buClr>
              <a:buSzPts val="2200"/>
              <a:buChar char="•"/>
            </a:pPr>
            <a:r>
              <a:rPr lang="es" sz="2200" b="0" i="0" u="none">
                <a:solidFill>
                  <a:srgbClr val="000000"/>
                </a:solidFill>
                <a:latin typeface="Arial"/>
                <a:ea typeface="Arial"/>
                <a:cs typeface="Arial"/>
                <a:sym typeface="Arial"/>
              </a:rPr>
              <a:t>Hermano</a:t>
            </a:r>
            <a:endParaRPr/>
          </a:p>
          <a:p>
            <a:pPr marL="228600" lvl="0" indent="-228600" algn="l" rtl="0">
              <a:lnSpc>
                <a:spcPct val="100000"/>
              </a:lnSpc>
              <a:spcBef>
                <a:spcPts val="0"/>
              </a:spcBef>
              <a:spcAft>
                <a:spcPts val="0"/>
              </a:spcAft>
              <a:buClr>
                <a:srgbClr val="000000"/>
              </a:buClr>
              <a:buSzPts val="2200"/>
              <a:buChar char="•"/>
            </a:pPr>
            <a:r>
              <a:rPr lang="es" sz="2200" b="0" i="0" u="none">
                <a:solidFill>
                  <a:srgbClr val="000000"/>
                </a:solidFill>
                <a:latin typeface="Arial"/>
                <a:ea typeface="Arial"/>
                <a:cs typeface="Arial"/>
                <a:sym typeface="Arial"/>
              </a:rPr>
              <a:t>Cónyuge</a:t>
            </a:r>
            <a:endParaRPr/>
          </a:p>
          <a:p>
            <a:pPr marL="228600" lvl="0" indent="-228600" algn="l" rtl="0">
              <a:lnSpc>
                <a:spcPct val="100000"/>
              </a:lnSpc>
              <a:spcBef>
                <a:spcPts val="0"/>
              </a:spcBef>
              <a:spcAft>
                <a:spcPts val="0"/>
              </a:spcAft>
              <a:buClr>
                <a:srgbClr val="000000"/>
              </a:buClr>
              <a:buSzPts val="2200"/>
              <a:buChar char="•"/>
            </a:pPr>
            <a:r>
              <a:rPr lang="es" sz="2200" b="0" i="0" u="none">
                <a:solidFill>
                  <a:srgbClr val="000000"/>
                </a:solidFill>
                <a:latin typeface="Arial"/>
                <a:ea typeface="Arial"/>
                <a:cs typeface="Arial"/>
                <a:sym typeface="Arial"/>
              </a:rPr>
              <a:t>Pareja doméstica o pareja en unión civil</a:t>
            </a:r>
            <a:endParaRPr/>
          </a:p>
          <a:p>
            <a:pPr marL="228600" lvl="0" indent="-228600" algn="l" rtl="0">
              <a:lnSpc>
                <a:spcPct val="100000"/>
              </a:lnSpc>
              <a:spcBef>
                <a:spcPts val="0"/>
              </a:spcBef>
              <a:spcAft>
                <a:spcPts val="0"/>
              </a:spcAft>
              <a:buClr>
                <a:srgbClr val="000000"/>
              </a:buClr>
              <a:buSzPts val="2200"/>
              <a:buChar char="•"/>
            </a:pPr>
            <a:r>
              <a:rPr lang="es" sz="2200" b="0" i="0" u="none">
                <a:solidFill>
                  <a:srgbClr val="000000"/>
                </a:solidFill>
                <a:latin typeface="Arial"/>
                <a:ea typeface="Arial"/>
                <a:cs typeface="Arial"/>
                <a:sym typeface="Arial"/>
              </a:rPr>
              <a:t>Padre</a:t>
            </a:r>
            <a:endParaRPr/>
          </a:p>
          <a:p>
            <a:pPr marL="228600" lvl="0" indent="-228600" algn="l" rtl="0">
              <a:lnSpc>
                <a:spcPct val="100000"/>
              </a:lnSpc>
              <a:spcBef>
                <a:spcPts val="0"/>
              </a:spcBef>
              <a:spcAft>
                <a:spcPts val="0"/>
              </a:spcAft>
              <a:buClr>
                <a:srgbClr val="000000"/>
              </a:buClr>
              <a:buSzPts val="2200"/>
              <a:buChar char="•"/>
            </a:pPr>
            <a:r>
              <a:rPr lang="es" sz="2200" b="0" i="0" u="none">
                <a:solidFill>
                  <a:srgbClr val="000000"/>
                </a:solidFill>
                <a:latin typeface="Arial"/>
                <a:ea typeface="Arial"/>
                <a:cs typeface="Arial"/>
                <a:sym typeface="Arial"/>
              </a:rPr>
              <a:t>Abuelo</a:t>
            </a:r>
            <a:endParaRPr/>
          </a:p>
          <a:p>
            <a:pPr marL="228600" lvl="0" indent="-76200" algn="l" rtl="0">
              <a:lnSpc>
                <a:spcPct val="100000"/>
              </a:lnSpc>
              <a:spcBef>
                <a:spcPts val="0"/>
              </a:spcBef>
              <a:spcAft>
                <a:spcPts val="0"/>
              </a:spcAft>
              <a:buClr>
                <a:schemeClr val="dk1"/>
              </a:buClr>
              <a:buSzPts val="2400"/>
              <a:buNone/>
            </a:pPr>
            <a:endParaRPr sz="2400">
              <a:solidFill>
                <a:srgbClr val="000000"/>
              </a:solidFill>
            </a:endParaRPr>
          </a:p>
          <a:p>
            <a:pPr marL="0" lvl="0" indent="0" algn="l" rtl="0">
              <a:lnSpc>
                <a:spcPct val="100000"/>
              </a:lnSpc>
              <a:spcBef>
                <a:spcPts val="0"/>
              </a:spcBef>
              <a:spcAft>
                <a:spcPts val="0"/>
              </a:spcAft>
              <a:buClr>
                <a:schemeClr val="dk1"/>
              </a:buClr>
              <a:buSzPts val="2400"/>
              <a:buNone/>
            </a:pPr>
            <a:endParaRPr sz="2400">
              <a:solidFill>
                <a:srgbClr val="000000"/>
              </a:solidFill>
            </a:endParaRPr>
          </a:p>
          <a:p>
            <a:pPr marL="228600" lvl="0" indent="-50800" algn="l" rtl="0">
              <a:lnSpc>
                <a:spcPct val="90000"/>
              </a:lnSpc>
              <a:spcBef>
                <a:spcPts val="1000"/>
              </a:spcBef>
              <a:spcAft>
                <a:spcPts val="0"/>
              </a:spcAft>
              <a:buClr>
                <a:schemeClr val="dk1"/>
              </a:buClr>
              <a:buSzPts val="2800"/>
              <a:buNone/>
            </a:pPr>
            <a:endParaRPr/>
          </a:p>
        </p:txBody>
      </p:sp>
      <p:pic>
        <p:nvPicPr>
          <p:cNvPr id="223" name="Google Shape;223;p15"/>
          <p:cNvPicPr preferRelativeResize="0"/>
          <p:nvPr/>
        </p:nvPicPr>
        <p:blipFill rotWithShape="1">
          <a:blip r:embed="rId3">
            <a:alphaModFix/>
          </a:blip>
          <a:srcRect/>
          <a:stretch/>
        </p:blipFill>
        <p:spPr>
          <a:xfrm rot="-5400000">
            <a:off x="-3068052" y="3068052"/>
            <a:ext cx="6858000" cy="721895"/>
          </a:xfrm>
          <a:prstGeom prst="rect">
            <a:avLst/>
          </a:prstGeom>
          <a:noFill/>
          <a:ln>
            <a:noFill/>
          </a:ln>
        </p:spPr>
      </p:pic>
      <p:sp>
        <p:nvSpPr>
          <p:cNvPr id="224" name="Google Shape;224;p15"/>
          <p:cNvSpPr txBox="1"/>
          <p:nvPr/>
        </p:nvSpPr>
        <p:spPr>
          <a:xfrm>
            <a:off x="6548718" y="1825625"/>
            <a:ext cx="5298141"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000000"/>
              </a:buClr>
              <a:buSzPts val="2200"/>
              <a:buFont typeface="Arial"/>
              <a:buChar char="•"/>
            </a:pPr>
            <a:r>
              <a:rPr lang="es" sz="2200" b="0" i="0" u="none" strike="noStrike" cap="none">
                <a:solidFill>
                  <a:srgbClr val="000000"/>
                </a:solidFill>
                <a:latin typeface="Arial"/>
                <a:ea typeface="Arial"/>
                <a:cs typeface="Arial"/>
                <a:sym typeface="Arial"/>
              </a:rPr>
              <a:t>Cónyuge, pareja doméstica, o pareja en unión civil del padre o abuelo del empleado</a:t>
            </a:r>
            <a:endParaRPr/>
          </a:p>
          <a:p>
            <a:pPr marL="228600" marR="0" lvl="0" indent="-228600" algn="l" rtl="0">
              <a:lnSpc>
                <a:spcPct val="100000"/>
              </a:lnSpc>
              <a:spcBef>
                <a:spcPts val="0"/>
              </a:spcBef>
              <a:spcAft>
                <a:spcPts val="0"/>
              </a:spcAft>
              <a:buClr>
                <a:srgbClr val="000000"/>
              </a:buClr>
              <a:buSzPts val="2200"/>
              <a:buFont typeface="Arial"/>
              <a:buChar char="•"/>
            </a:pPr>
            <a:r>
              <a:rPr lang="es" sz="2200" b="0" i="0" u="none" strike="noStrike" cap="none">
                <a:solidFill>
                  <a:srgbClr val="000000"/>
                </a:solidFill>
                <a:latin typeface="Arial"/>
                <a:ea typeface="Arial"/>
                <a:cs typeface="Arial"/>
                <a:sym typeface="Arial"/>
              </a:rPr>
              <a:t>Hermano del cónyuge, pareja doméstica, o pareja en unión civil del empleado</a:t>
            </a:r>
            <a:endParaRPr/>
          </a:p>
          <a:p>
            <a:pPr marL="0" marR="0" lvl="0" indent="0" algn="l" rtl="0">
              <a:lnSpc>
                <a:spcPct val="100000"/>
              </a:lnSpc>
              <a:spcBef>
                <a:spcPts val="0"/>
              </a:spcBef>
              <a:spcAft>
                <a:spcPts val="0"/>
              </a:spcAft>
              <a:buClr>
                <a:schemeClr val="dk1"/>
              </a:buClr>
              <a:buSzPts val="2200"/>
              <a:buFont typeface="Arial"/>
              <a:buNone/>
            </a:pPr>
            <a:endParaRPr sz="22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EC0089"/>
              </a:buClr>
              <a:buSzPts val="2400"/>
              <a:buFont typeface="Arial"/>
              <a:buChar char="•"/>
            </a:pPr>
            <a:r>
              <a:rPr lang="es" sz="2400" b="0" i="0" u="none" strike="noStrike" cap="none">
                <a:solidFill>
                  <a:srgbClr val="EC0089"/>
                </a:solidFill>
                <a:latin typeface="Arial"/>
                <a:ea typeface="Arial"/>
                <a:cs typeface="Arial"/>
                <a:sym typeface="Arial"/>
              </a:rPr>
              <a:t>Cualquier persona relacionada por consanguinidad con el empleado</a:t>
            </a:r>
            <a:endParaRPr/>
          </a:p>
          <a:p>
            <a:pPr marL="228600" marR="0" lvl="0" indent="-228600" algn="l" rtl="0">
              <a:lnSpc>
                <a:spcPct val="100000"/>
              </a:lnSpc>
              <a:spcBef>
                <a:spcPts val="0"/>
              </a:spcBef>
              <a:spcAft>
                <a:spcPts val="0"/>
              </a:spcAft>
              <a:buClr>
                <a:srgbClr val="EC0089"/>
              </a:buClr>
              <a:buSzPts val="2400"/>
              <a:buFont typeface="Arial"/>
              <a:buChar char="•"/>
            </a:pPr>
            <a:r>
              <a:rPr lang="es" sz="2400" b="0" i="0" u="none" strike="noStrike" cap="none">
                <a:solidFill>
                  <a:srgbClr val="EC0089"/>
                </a:solidFill>
                <a:latin typeface="Arial"/>
                <a:ea typeface="Arial"/>
                <a:cs typeface="Arial"/>
                <a:sym typeface="Arial"/>
              </a:rPr>
              <a:t>Cualquier persona cuya asociación cercana es equivalente a la familia</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1" name="Google Shape;231;p16"/>
          <p:cNvSpPr txBox="1"/>
          <p:nvPr/>
        </p:nvSpPr>
        <p:spPr>
          <a:xfrm>
            <a:off x="739592" y="365125"/>
            <a:ext cx="10614208" cy="1154393"/>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595959"/>
              </a:buClr>
              <a:buSzPts val="6000"/>
              <a:buFont typeface="Libre Franklin"/>
              <a:buNone/>
            </a:pPr>
            <a:r>
              <a:rPr lang="es" sz="6000" b="0" i="0" u="none" strike="noStrike" cap="none">
                <a:solidFill>
                  <a:srgbClr val="595959"/>
                </a:solidFill>
                <a:latin typeface="Libre Franklin"/>
                <a:ea typeface="Libre Franklin"/>
                <a:cs typeface="Libre Franklin"/>
                <a:sym typeface="Libre Franklin"/>
              </a:rPr>
              <a:t>Licencia por enfermedad planeada</a:t>
            </a:r>
            <a:endParaRPr sz="6000" b="0" i="0" u="none" strike="noStrike" cap="none">
              <a:solidFill>
                <a:srgbClr val="595959"/>
              </a:solidFill>
              <a:latin typeface="Libre Franklin"/>
              <a:ea typeface="Libre Franklin"/>
              <a:cs typeface="Libre Franklin"/>
              <a:sym typeface="Libre Franklin"/>
            </a:endParaRPr>
          </a:p>
        </p:txBody>
      </p:sp>
      <p:sp>
        <p:nvSpPr>
          <p:cNvPr id="232" name="Google Shape;232;p16"/>
          <p:cNvSpPr txBox="1">
            <a:spLocks noGrp="1"/>
          </p:cNvSpPr>
          <p:nvPr>
            <p:ph type="body" idx="1"/>
          </p:nvPr>
        </p:nvSpPr>
        <p:spPr>
          <a:xfrm>
            <a:off x="1021976" y="1825625"/>
            <a:ext cx="619909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000000"/>
              </a:buClr>
              <a:buSzPts val="2800"/>
              <a:buChar char="•"/>
            </a:pPr>
            <a:r>
              <a:rPr lang="es" b="0" i="0" u="none">
                <a:solidFill>
                  <a:srgbClr val="000000"/>
                </a:solidFill>
                <a:latin typeface="Arial"/>
                <a:ea typeface="Arial"/>
                <a:cs typeface="Arial"/>
                <a:sym typeface="Arial"/>
              </a:rPr>
              <a:t>Cuando el empleado planea usar la licencia por enfermedad (por ejemplo: una cita con el médico para el cuidado del bienestar)</a:t>
            </a:r>
            <a:endParaRPr/>
          </a:p>
          <a:p>
            <a:pPr marL="228600" lvl="0" indent="-228600" algn="l" rtl="0">
              <a:lnSpc>
                <a:spcPct val="100000"/>
              </a:lnSpc>
              <a:spcBef>
                <a:spcPts val="0"/>
              </a:spcBef>
              <a:spcAft>
                <a:spcPts val="0"/>
              </a:spcAft>
              <a:buClr>
                <a:srgbClr val="000000"/>
              </a:buClr>
              <a:buSzPts val="2800"/>
              <a:buChar char="•"/>
            </a:pPr>
            <a:r>
              <a:rPr lang="es" b="0" i="0" u="none">
                <a:solidFill>
                  <a:srgbClr val="000000"/>
                </a:solidFill>
                <a:latin typeface="Arial"/>
                <a:ea typeface="Arial"/>
                <a:cs typeface="Arial"/>
                <a:sym typeface="Arial"/>
              </a:rPr>
              <a:t>El empleador puede requerir una notificación con 7 días de anticipación</a:t>
            </a:r>
            <a:endParaRPr>
              <a:solidFill>
                <a:srgbClr val="000000"/>
              </a:solidFill>
              <a:latin typeface="Arial"/>
              <a:ea typeface="Arial"/>
              <a:cs typeface="Arial"/>
              <a:sym typeface="Arial"/>
            </a:endParaRPr>
          </a:p>
          <a:p>
            <a:pPr marL="228600" lvl="0" indent="-76200" algn="l" rtl="0">
              <a:lnSpc>
                <a:spcPct val="100000"/>
              </a:lnSpc>
              <a:spcBef>
                <a:spcPts val="0"/>
              </a:spcBef>
              <a:spcAft>
                <a:spcPts val="0"/>
              </a:spcAft>
              <a:buClr>
                <a:schemeClr val="dk1"/>
              </a:buClr>
              <a:buSzPts val="2400"/>
              <a:buNone/>
            </a:pP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2400"/>
              <a:buNone/>
            </a:pPr>
            <a:endParaRPr sz="2400">
              <a:solidFill>
                <a:srgbClr val="000000"/>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p:txBody>
      </p:sp>
      <p:pic>
        <p:nvPicPr>
          <p:cNvPr id="233" name="Google Shape;233;p16"/>
          <p:cNvPicPr preferRelativeResize="0"/>
          <p:nvPr/>
        </p:nvPicPr>
        <p:blipFill rotWithShape="1">
          <a:blip r:embed="rId3">
            <a:alphaModFix/>
          </a:blip>
          <a:srcRect/>
          <a:stretch/>
        </p:blipFill>
        <p:spPr>
          <a:xfrm rot="-5400000">
            <a:off x="-3068052" y="3068052"/>
            <a:ext cx="6858000" cy="721895"/>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7"/>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0" name="Google Shape;240;p17"/>
          <p:cNvSpPr txBox="1"/>
          <p:nvPr/>
        </p:nvSpPr>
        <p:spPr>
          <a:xfrm>
            <a:off x="739592" y="365125"/>
            <a:ext cx="10614208" cy="115439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rgbClr val="595959"/>
              </a:buClr>
              <a:buSzPct val="100000"/>
              <a:buFont typeface="Libre Franklin"/>
              <a:buNone/>
            </a:pPr>
            <a:r>
              <a:rPr lang="es" sz="6000" b="0" i="0" u="none" strike="noStrike" cap="none">
                <a:solidFill>
                  <a:srgbClr val="595959"/>
                </a:solidFill>
                <a:latin typeface="Libre Franklin"/>
                <a:ea typeface="Libre Franklin"/>
                <a:cs typeface="Libre Franklin"/>
                <a:sym typeface="Libre Franklin"/>
              </a:rPr>
              <a:t>Licencia por enfermedad no planeada</a:t>
            </a:r>
            <a:endParaRPr sz="6000" b="0" i="0" u="none" strike="noStrike" cap="none">
              <a:solidFill>
                <a:srgbClr val="595959"/>
              </a:solidFill>
              <a:latin typeface="Libre Franklin"/>
              <a:ea typeface="Libre Franklin"/>
              <a:cs typeface="Libre Franklin"/>
              <a:sym typeface="Libre Franklin"/>
            </a:endParaRPr>
          </a:p>
        </p:txBody>
      </p:sp>
      <p:sp>
        <p:nvSpPr>
          <p:cNvPr id="241" name="Google Shape;241;p17"/>
          <p:cNvSpPr txBox="1">
            <a:spLocks noGrp="1"/>
          </p:cNvSpPr>
          <p:nvPr>
            <p:ph type="body" idx="1"/>
          </p:nvPr>
        </p:nvSpPr>
        <p:spPr>
          <a:xfrm>
            <a:off x="1021976" y="1825625"/>
            <a:ext cx="619909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000000"/>
              </a:buClr>
              <a:buSzPts val="2800"/>
              <a:buChar char="•"/>
            </a:pPr>
            <a:r>
              <a:rPr lang="es" b="0" i="0" u="none">
                <a:solidFill>
                  <a:srgbClr val="000000"/>
                </a:solidFill>
                <a:latin typeface="Arial"/>
                <a:ea typeface="Arial"/>
                <a:cs typeface="Arial"/>
                <a:sym typeface="Arial"/>
              </a:rPr>
              <a:t>El empleado no puede anticipar razonablemente su necesidad de usar la licencia (por ejemplo: el hijo se despierta enfermo)</a:t>
            </a:r>
            <a:endParaRPr/>
          </a:p>
          <a:p>
            <a:pPr marL="228600" lvl="0" indent="-228600" algn="l" rtl="0">
              <a:lnSpc>
                <a:spcPct val="100000"/>
              </a:lnSpc>
              <a:spcBef>
                <a:spcPts val="0"/>
              </a:spcBef>
              <a:spcAft>
                <a:spcPts val="0"/>
              </a:spcAft>
              <a:buClr>
                <a:srgbClr val="000000"/>
              </a:buClr>
              <a:buSzPts val="2800"/>
              <a:buChar char="•"/>
            </a:pPr>
            <a:r>
              <a:rPr lang="es" b="0" i="0" u="none">
                <a:solidFill>
                  <a:srgbClr val="000000"/>
                </a:solidFill>
                <a:latin typeface="Arial"/>
                <a:ea typeface="Arial"/>
                <a:cs typeface="Arial"/>
                <a:sym typeface="Arial"/>
              </a:rPr>
              <a:t>El empleador puede requerir que el empleado notifique al empleador tan pronto como sea posible</a:t>
            </a:r>
            <a:endParaRPr>
              <a:solidFill>
                <a:srgbClr val="000000"/>
              </a:solidFill>
              <a:latin typeface="Arial"/>
              <a:ea typeface="Arial"/>
              <a:cs typeface="Arial"/>
              <a:sym typeface="Arial"/>
            </a:endParaRPr>
          </a:p>
          <a:p>
            <a:pPr marL="228600" lvl="0" indent="-76200" algn="l" rtl="0">
              <a:lnSpc>
                <a:spcPct val="100000"/>
              </a:lnSpc>
              <a:spcBef>
                <a:spcPts val="0"/>
              </a:spcBef>
              <a:spcAft>
                <a:spcPts val="0"/>
              </a:spcAft>
              <a:buClr>
                <a:schemeClr val="dk1"/>
              </a:buClr>
              <a:buSzPts val="2400"/>
              <a:buNone/>
            </a:pP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2400"/>
              <a:buNone/>
            </a:pPr>
            <a:endParaRPr sz="2400">
              <a:solidFill>
                <a:srgbClr val="000000"/>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p:txBody>
      </p:sp>
      <p:pic>
        <p:nvPicPr>
          <p:cNvPr id="242" name="Google Shape;242;p17"/>
          <p:cNvPicPr preferRelativeResize="0"/>
          <p:nvPr/>
        </p:nvPicPr>
        <p:blipFill rotWithShape="1">
          <a:blip r:embed="rId3">
            <a:alphaModFix/>
          </a:blip>
          <a:srcRect/>
          <a:stretch/>
        </p:blipFill>
        <p:spPr>
          <a:xfrm rot="-5400000">
            <a:off x="-3068052" y="3068052"/>
            <a:ext cx="6858000" cy="721895"/>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8"/>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9" name="Google Shape;249;p18"/>
          <p:cNvSpPr txBox="1"/>
          <p:nvPr/>
        </p:nvSpPr>
        <p:spPr>
          <a:xfrm>
            <a:off x="739592" y="365125"/>
            <a:ext cx="10614208" cy="115439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rgbClr val="595959"/>
              </a:buClr>
              <a:buSzPct val="100000"/>
              <a:buFont typeface="Libre Franklin"/>
              <a:buNone/>
            </a:pPr>
            <a:r>
              <a:rPr lang="es" sz="6000" b="0" i="0" u="none" strike="noStrike" cap="none">
                <a:solidFill>
                  <a:srgbClr val="595959"/>
                </a:solidFill>
                <a:latin typeface="Libre Franklin"/>
                <a:ea typeface="Libre Franklin"/>
                <a:cs typeface="Libre Franklin"/>
                <a:sym typeface="Libre Franklin"/>
              </a:rPr>
              <a:t>¿Cómo recibo mi pago por los días de licencia por enfermedad?</a:t>
            </a:r>
            <a:endParaRPr sz="6000" b="0" i="0" u="none" strike="noStrike" cap="none">
              <a:solidFill>
                <a:srgbClr val="595959"/>
              </a:solidFill>
              <a:latin typeface="Libre Franklin"/>
              <a:ea typeface="Libre Franklin"/>
              <a:cs typeface="Libre Franklin"/>
              <a:sym typeface="Libre Franklin"/>
            </a:endParaRPr>
          </a:p>
        </p:txBody>
      </p:sp>
      <p:sp>
        <p:nvSpPr>
          <p:cNvPr id="250" name="Google Shape;250;p18"/>
          <p:cNvSpPr txBox="1">
            <a:spLocks noGrp="1"/>
          </p:cNvSpPr>
          <p:nvPr>
            <p:ph type="body" idx="1"/>
          </p:nvPr>
        </p:nvSpPr>
        <p:spPr>
          <a:xfrm>
            <a:off x="1021976" y="1825625"/>
            <a:ext cx="10331824"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00000"/>
              </a:lnSpc>
              <a:spcBef>
                <a:spcPts val="0"/>
              </a:spcBef>
              <a:spcAft>
                <a:spcPts val="0"/>
              </a:spcAft>
              <a:buClr>
                <a:srgbClr val="000000"/>
              </a:buClr>
              <a:buSzPct val="100000"/>
              <a:buChar char="•"/>
            </a:pPr>
            <a:r>
              <a:rPr lang="es" b="0" i="0" u="none" dirty="0">
                <a:solidFill>
                  <a:srgbClr val="000000"/>
                </a:solidFill>
                <a:latin typeface="Arial"/>
                <a:ea typeface="Arial"/>
                <a:cs typeface="Arial"/>
                <a:sym typeface="Arial"/>
              </a:rPr>
              <a:t>La misma tarifa que el empleado devenga normalmente (sin incluir horas extras)</a:t>
            </a:r>
            <a:endParaRPr dirty="0"/>
          </a:p>
          <a:p>
            <a:pPr marL="228600" lvl="0" indent="-228600" algn="l" rtl="0">
              <a:lnSpc>
                <a:spcPct val="100000"/>
              </a:lnSpc>
              <a:spcBef>
                <a:spcPts val="0"/>
              </a:spcBef>
              <a:spcAft>
                <a:spcPts val="0"/>
              </a:spcAft>
              <a:buClr>
                <a:srgbClr val="000000"/>
              </a:buClr>
              <a:buSzPct val="100000"/>
              <a:buChar char="•"/>
            </a:pPr>
            <a:r>
              <a:rPr lang="es" b="0" i="0" u="none" dirty="0">
                <a:solidFill>
                  <a:srgbClr val="000000"/>
                </a:solidFill>
                <a:latin typeface="Arial"/>
                <a:ea typeface="Arial"/>
                <a:cs typeface="Arial"/>
                <a:sym typeface="Arial"/>
              </a:rPr>
              <a:t>Existen cálculos diferentes para los siguientes tipos de empleados:</a:t>
            </a:r>
            <a:endParaRPr dirty="0"/>
          </a:p>
          <a:p>
            <a:pPr marL="1143000" lvl="2" indent="-169862" algn="l" rtl="0">
              <a:lnSpc>
                <a:spcPct val="100000"/>
              </a:lnSpc>
              <a:spcBef>
                <a:spcPts val="0"/>
              </a:spcBef>
              <a:spcAft>
                <a:spcPts val="0"/>
              </a:spcAft>
              <a:buClr>
                <a:schemeClr val="dk1"/>
              </a:buClr>
              <a:buSzPct val="100000"/>
              <a:buNone/>
            </a:pPr>
            <a:endParaRPr sz="1000" dirty="0">
              <a:solidFill>
                <a:srgbClr val="00879A"/>
              </a:solidFill>
              <a:latin typeface="Arial"/>
              <a:ea typeface="Arial"/>
              <a:cs typeface="Arial"/>
              <a:sym typeface="Arial"/>
            </a:endParaRPr>
          </a:p>
          <a:p>
            <a:pPr marL="1143000" lvl="2" indent="-228600" algn="l" rtl="0">
              <a:lnSpc>
                <a:spcPct val="100000"/>
              </a:lnSpc>
              <a:spcBef>
                <a:spcPts val="0"/>
              </a:spcBef>
              <a:spcAft>
                <a:spcPts val="0"/>
              </a:spcAft>
              <a:buClr>
                <a:srgbClr val="00879A"/>
              </a:buClr>
              <a:buSzPct val="100000"/>
              <a:buChar char="•"/>
            </a:pPr>
            <a:r>
              <a:rPr lang="es" sz="2400" b="0" i="0" u="none" dirty="0">
                <a:solidFill>
                  <a:srgbClr val="00879A"/>
                </a:solidFill>
                <a:latin typeface="Arial"/>
                <a:ea typeface="Arial"/>
                <a:cs typeface="Arial"/>
                <a:sym typeface="Arial"/>
              </a:rPr>
              <a:t>Trabajadores que reciben propina</a:t>
            </a:r>
            <a:endParaRPr dirty="0"/>
          </a:p>
          <a:p>
            <a:pPr marL="1143000" lvl="2" indent="-228600" algn="l" rtl="0">
              <a:lnSpc>
                <a:spcPct val="100000"/>
              </a:lnSpc>
              <a:spcBef>
                <a:spcPts val="0"/>
              </a:spcBef>
              <a:spcAft>
                <a:spcPts val="0"/>
              </a:spcAft>
              <a:buClr>
                <a:srgbClr val="00879A"/>
              </a:buClr>
              <a:buSzPct val="100000"/>
              <a:buChar char="•"/>
            </a:pPr>
            <a:r>
              <a:rPr lang="es" sz="2400" b="0" i="0" u="none" dirty="0">
                <a:solidFill>
                  <a:srgbClr val="00879A"/>
                </a:solidFill>
                <a:latin typeface="Arial"/>
                <a:ea typeface="Arial"/>
                <a:cs typeface="Arial"/>
                <a:sym typeface="Arial"/>
              </a:rPr>
              <a:t>Múltiples tarifas de pago</a:t>
            </a:r>
            <a:endParaRPr dirty="0"/>
          </a:p>
          <a:p>
            <a:pPr marL="1143000" lvl="2" indent="-228600" algn="l" rtl="0">
              <a:lnSpc>
                <a:spcPct val="100000"/>
              </a:lnSpc>
              <a:spcBef>
                <a:spcPts val="0"/>
              </a:spcBef>
              <a:spcAft>
                <a:spcPts val="0"/>
              </a:spcAft>
              <a:buClr>
                <a:srgbClr val="00879A"/>
              </a:buClr>
              <a:buSzPct val="100000"/>
              <a:buChar char="•"/>
            </a:pPr>
            <a:r>
              <a:rPr lang="es" sz="2400" b="0" i="0" u="none" dirty="0">
                <a:solidFill>
                  <a:srgbClr val="00879A"/>
                </a:solidFill>
                <a:latin typeface="Arial"/>
                <a:ea typeface="Arial"/>
                <a:cs typeface="Arial"/>
                <a:sym typeface="Arial"/>
              </a:rPr>
              <a:t>Trabajo por pieza</a:t>
            </a:r>
            <a:endParaRPr dirty="0"/>
          </a:p>
          <a:p>
            <a:pPr marL="1143000" lvl="2" indent="-228600" algn="l" rtl="0">
              <a:lnSpc>
                <a:spcPct val="100000"/>
              </a:lnSpc>
              <a:spcBef>
                <a:spcPts val="0"/>
              </a:spcBef>
              <a:spcAft>
                <a:spcPts val="0"/>
              </a:spcAft>
              <a:buClr>
                <a:srgbClr val="00879A"/>
              </a:buClr>
              <a:buSzPct val="100000"/>
              <a:buChar char="•"/>
            </a:pPr>
            <a:r>
              <a:rPr lang="es" sz="2400" b="0" i="0" u="none" dirty="0">
                <a:solidFill>
                  <a:srgbClr val="00879A"/>
                </a:solidFill>
                <a:latin typeface="Arial"/>
                <a:ea typeface="Arial"/>
                <a:cs typeface="Arial"/>
                <a:sym typeface="Arial"/>
              </a:rPr>
              <a:t>Comisión</a:t>
            </a:r>
            <a:endParaRPr sz="2400" dirty="0">
              <a:solidFill>
                <a:srgbClr val="00879A"/>
              </a:solidFill>
              <a:latin typeface="Arial"/>
              <a:ea typeface="Arial"/>
              <a:cs typeface="Arial"/>
              <a:sym typeface="Arial"/>
            </a:endParaRPr>
          </a:p>
          <a:p>
            <a:pPr marL="228600" lvl="0" indent="-87629" algn="l" rtl="0">
              <a:lnSpc>
                <a:spcPct val="100000"/>
              </a:lnSpc>
              <a:spcBef>
                <a:spcPts val="0"/>
              </a:spcBef>
              <a:spcAft>
                <a:spcPts val="0"/>
              </a:spcAft>
              <a:buClr>
                <a:schemeClr val="dk1"/>
              </a:buClr>
              <a:buSzPct val="100000"/>
              <a:buNone/>
            </a:pPr>
            <a:endParaRPr sz="2400" dirty="0">
              <a:solidFill>
                <a:srgbClr val="000000"/>
              </a:solidFill>
              <a:highlight>
                <a:srgbClr val="FFFF00"/>
              </a:highlight>
            </a:endParaRPr>
          </a:p>
          <a:p>
            <a:pPr marL="228600" lvl="0" indent="-228600" algn="l" rtl="0">
              <a:lnSpc>
                <a:spcPct val="100000"/>
              </a:lnSpc>
              <a:spcBef>
                <a:spcPts val="0"/>
              </a:spcBef>
              <a:spcAft>
                <a:spcPts val="0"/>
              </a:spcAft>
              <a:buClr>
                <a:srgbClr val="000000"/>
              </a:buClr>
              <a:buSzPct val="100000"/>
              <a:buChar char="•"/>
            </a:pPr>
            <a:r>
              <a:rPr lang="es" dirty="0">
                <a:solidFill>
                  <a:srgbClr val="000000"/>
                </a:solidFill>
                <a:latin typeface="Arial"/>
                <a:ea typeface="Arial"/>
                <a:cs typeface="Arial"/>
                <a:sym typeface="Arial"/>
              </a:rPr>
              <a:t>Su empleador debe pagarle en el mismo período de pago o en el siguiente, y el pago debe venir con su cheque de pago regular u otro método que pueda depositarse o cobrarse fácilmente.</a:t>
            </a:r>
            <a:endParaRPr dirty="0">
              <a:solidFill>
                <a:srgbClr val="000000"/>
              </a:solidFill>
              <a:latin typeface="Arial"/>
              <a:ea typeface="Arial"/>
              <a:cs typeface="Arial"/>
              <a:sym typeface="Arial"/>
            </a:endParaRPr>
          </a:p>
          <a:p>
            <a:pPr marL="228600" lvl="0" indent="-64135" algn="l" rtl="0">
              <a:lnSpc>
                <a:spcPct val="90000"/>
              </a:lnSpc>
              <a:spcBef>
                <a:spcPts val="1000"/>
              </a:spcBef>
              <a:spcAft>
                <a:spcPts val="0"/>
              </a:spcAft>
              <a:buClr>
                <a:schemeClr val="dk1"/>
              </a:buClr>
              <a:buSzPct val="100000"/>
              <a:buNone/>
            </a:pPr>
            <a:endParaRPr dirty="0"/>
          </a:p>
        </p:txBody>
      </p:sp>
      <p:pic>
        <p:nvPicPr>
          <p:cNvPr id="251" name="Google Shape;251;p18"/>
          <p:cNvPicPr preferRelativeResize="0"/>
          <p:nvPr/>
        </p:nvPicPr>
        <p:blipFill rotWithShape="1">
          <a:blip r:embed="rId3">
            <a:alphaModFix/>
          </a:blip>
          <a:srcRect/>
          <a:stretch/>
        </p:blipFill>
        <p:spPr>
          <a:xfrm rot="-5400000">
            <a:off x="-3068052" y="3068052"/>
            <a:ext cx="6858000" cy="721895"/>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9"/>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8" name="Google Shape;258;p19"/>
          <p:cNvSpPr txBox="1"/>
          <p:nvPr/>
        </p:nvSpPr>
        <p:spPr>
          <a:xfrm>
            <a:off x="739601" y="365125"/>
            <a:ext cx="11452500" cy="11544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595959"/>
              </a:buClr>
              <a:buSzPts val="6000"/>
              <a:buFont typeface="Libre Franklin"/>
              <a:buNone/>
            </a:pPr>
            <a:r>
              <a:rPr lang="es" sz="6000" b="0" i="0" u="none" strike="noStrike" cap="none">
                <a:solidFill>
                  <a:srgbClr val="595959"/>
                </a:solidFill>
                <a:latin typeface="Libre Franklin"/>
                <a:ea typeface="Libre Franklin"/>
                <a:cs typeface="Libre Franklin"/>
                <a:sym typeface="Libre Franklin"/>
              </a:rPr>
              <a:t>Normas para los empleadores</a:t>
            </a:r>
            <a:endParaRPr sz="6000" b="0" i="0" u="none" strike="noStrike" cap="none">
              <a:solidFill>
                <a:srgbClr val="595959"/>
              </a:solidFill>
              <a:latin typeface="Libre Franklin"/>
              <a:ea typeface="Libre Franklin"/>
              <a:cs typeface="Libre Franklin"/>
              <a:sym typeface="Libre Franklin"/>
            </a:endParaRPr>
          </a:p>
        </p:txBody>
      </p:sp>
      <p:pic>
        <p:nvPicPr>
          <p:cNvPr id="259" name="Google Shape;259;p19"/>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260" name="Google Shape;260;p19"/>
          <p:cNvSpPr txBox="1">
            <a:spLocks noGrp="1"/>
          </p:cNvSpPr>
          <p:nvPr>
            <p:ph type="body" idx="1"/>
          </p:nvPr>
        </p:nvSpPr>
        <p:spPr>
          <a:xfrm>
            <a:off x="1021976" y="1825625"/>
            <a:ext cx="7382436"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s" b="0" i="0" u="none">
                <a:solidFill>
                  <a:srgbClr val="3F3F3F"/>
                </a:solidFill>
                <a:latin typeface="Arial"/>
                <a:ea typeface="Arial"/>
                <a:cs typeface="Arial"/>
                <a:sym typeface="Arial"/>
              </a:rPr>
              <a:t>Si un empleado necesita usar la licencia por enfermedad devengada, el empleador puede requerir documentación solamente cuando: </a:t>
            </a:r>
            <a:endParaRPr/>
          </a:p>
          <a:p>
            <a:pPr marL="228600" lvl="0" indent="-165100" algn="l" rtl="0">
              <a:lnSpc>
                <a:spcPct val="90000"/>
              </a:lnSpc>
              <a:spcBef>
                <a:spcPts val="1000"/>
              </a:spcBef>
              <a:spcAft>
                <a:spcPts val="0"/>
              </a:spcAft>
              <a:buClr>
                <a:schemeClr val="dk1"/>
              </a:buClr>
              <a:buSzPts val="1000"/>
              <a:buNone/>
            </a:pPr>
            <a:endParaRPr sz="1000">
              <a:solidFill>
                <a:srgbClr val="3F3F3F"/>
              </a:solidFill>
              <a:latin typeface="Arial"/>
              <a:ea typeface="Arial"/>
              <a:cs typeface="Arial"/>
              <a:sym typeface="Arial"/>
            </a:endParaRPr>
          </a:p>
          <a:p>
            <a:pPr marL="1143000" lvl="2" indent="-228600" algn="l" rtl="0">
              <a:lnSpc>
                <a:spcPct val="90000"/>
              </a:lnSpc>
              <a:spcBef>
                <a:spcPts val="500"/>
              </a:spcBef>
              <a:spcAft>
                <a:spcPts val="0"/>
              </a:spcAft>
              <a:buClr>
                <a:schemeClr val="dk1"/>
              </a:buClr>
              <a:buSzPts val="2400"/>
              <a:buChar char="•"/>
            </a:pPr>
            <a:r>
              <a:rPr lang="es" sz="2400" b="0" i="0" u="none">
                <a:solidFill>
                  <a:srgbClr val="00879A"/>
                </a:solidFill>
                <a:latin typeface="Arial"/>
                <a:ea typeface="Arial"/>
                <a:cs typeface="Arial"/>
                <a:sym typeface="Arial"/>
              </a:rPr>
              <a:t>El empleado ha usado 3 o más días consecutivos</a:t>
            </a:r>
            <a:endParaRPr/>
          </a:p>
          <a:p>
            <a:pPr marL="1143000" lvl="2" indent="-228600" algn="l" rtl="0">
              <a:lnSpc>
                <a:spcPct val="90000"/>
              </a:lnSpc>
              <a:spcBef>
                <a:spcPts val="500"/>
              </a:spcBef>
              <a:spcAft>
                <a:spcPts val="0"/>
              </a:spcAft>
              <a:buClr>
                <a:schemeClr val="dk1"/>
              </a:buClr>
              <a:buSzPts val="2400"/>
              <a:buChar char="•"/>
            </a:pPr>
            <a:r>
              <a:rPr lang="es" sz="2400" b="0" i="0" u="none">
                <a:solidFill>
                  <a:srgbClr val="00879A"/>
                </a:solidFill>
                <a:latin typeface="Arial"/>
                <a:ea typeface="Arial"/>
                <a:cs typeface="Arial"/>
                <a:sym typeface="Arial"/>
              </a:rPr>
              <a:t>Es un periodo de alta demanda para el negocio, o hay un evento especial</a:t>
            </a:r>
            <a:endParaRPr/>
          </a:p>
          <a:p>
            <a:pPr marL="914400" lvl="2" indent="0" algn="l" rtl="0">
              <a:lnSpc>
                <a:spcPct val="90000"/>
              </a:lnSpc>
              <a:spcBef>
                <a:spcPts val="500"/>
              </a:spcBef>
              <a:spcAft>
                <a:spcPts val="0"/>
              </a:spcAft>
              <a:buClr>
                <a:schemeClr val="dk1"/>
              </a:buClr>
              <a:buSzPts val="2000"/>
              <a:buNone/>
            </a:pPr>
            <a:endParaRPr>
              <a:solidFill>
                <a:srgbClr val="3F3F3F"/>
              </a:solidFill>
              <a:latin typeface="Arial"/>
              <a:ea typeface="Arial"/>
              <a:cs typeface="Arial"/>
              <a:sym typeface="Arial"/>
            </a:endParaRPr>
          </a:p>
          <a:p>
            <a:pPr marL="228600" lvl="0" indent="-228600" algn="l" rtl="0">
              <a:lnSpc>
                <a:spcPct val="90000"/>
              </a:lnSpc>
              <a:spcBef>
                <a:spcPts val="1000"/>
              </a:spcBef>
              <a:spcAft>
                <a:spcPts val="0"/>
              </a:spcAft>
              <a:buClr>
                <a:srgbClr val="3F3F3F"/>
              </a:buClr>
              <a:buSzPts val="2800"/>
              <a:buChar char="•"/>
            </a:pPr>
            <a:r>
              <a:rPr lang="es" b="0" i="0" u="none">
                <a:solidFill>
                  <a:srgbClr val="3F3F3F"/>
                </a:solidFill>
                <a:latin typeface="Arial"/>
                <a:ea typeface="Arial"/>
                <a:cs typeface="Arial"/>
                <a:sym typeface="Arial"/>
              </a:rPr>
              <a:t>El empleador no puede requerir documentación para 1 o 2 días de ausencia</a:t>
            </a:r>
            <a:endParaRPr>
              <a:solidFill>
                <a:srgbClr val="3F3F3F"/>
              </a:solidFill>
              <a:latin typeface="Arial"/>
              <a:ea typeface="Arial"/>
              <a:cs typeface="Arial"/>
              <a:sym typeface="Aria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p:nvPr/>
        </p:nvSpPr>
        <p:spPr>
          <a:xfrm>
            <a:off x="-40341" y="2"/>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2"/>
          <p:cNvSpPr txBox="1">
            <a:spLocks noGrp="1"/>
          </p:cNvSpPr>
          <p:nvPr>
            <p:ph type="title"/>
          </p:nvPr>
        </p:nvSpPr>
        <p:spPr>
          <a:xfrm>
            <a:off x="739592" y="365125"/>
            <a:ext cx="10614208" cy="11543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6000"/>
              <a:buFont typeface="Libre Franklin"/>
              <a:buNone/>
            </a:pPr>
            <a:r>
              <a:rPr lang="es" sz="6000" dirty="0">
                <a:solidFill>
                  <a:srgbClr val="595959"/>
                </a:solidFill>
                <a:latin typeface="Libre Franklin"/>
                <a:ea typeface="Libre Franklin"/>
                <a:cs typeface="Libre Franklin"/>
                <a:sym typeface="Libre Franklin"/>
              </a:rPr>
              <a:t>Descargo de responsabilidad</a:t>
            </a:r>
            <a:endParaRPr sz="6000" dirty="0">
              <a:solidFill>
                <a:srgbClr val="595959"/>
              </a:solidFill>
              <a:latin typeface="Libre Franklin"/>
              <a:ea typeface="Libre Franklin"/>
              <a:cs typeface="Libre Franklin"/>
              <a:sym typeface="Libre Franklin"/>
            </a:endParaRPr>
          </a:p>
        </p:txBody>
      </p:sp>
      <p:sp>
        <p:nvSpPr>
          <p:cNvPr id="99" name="Google Shape;99;p2"/>
          <p:cNvSpPr txBox="1">
            <a:spLocks noGrp="1"/>
          </p:cNvSpPr>
          <p:nvPr>
            <p:ph type="body" idx="1"/>
          </p:nvPr>
        </p:nvSpPr>
        <p:spPr>
          <a:xfrm>
            <a:off x="739591" y="1884641"/>
            <a:ext cx="10396816" cy="4351338"/>
          </a:xfrm>
          <a:prstGeom prst="rect">
            <a:avLst/>
          </a:prstGeom>
          <a:noFill/>
          <a:ln>
            <a:noFill/>
          </a:ln>
        </p:spPr>
        <p:txBody>
          <a:bodyPr spcFirstLastPara="1" wrap="square" lIns="91425" tIns="45700" rIns="91425" bIns="45700" anchor="t" anchorCtr="0">
            <a:normAutofit/>
          </a:bodyPr>
          <a:lstStyle/>
          <a:p>
            <a:pPr marL="1257300" lvl="3" indent="-342900" algn="l" rtl="0">
              <a:lnSpc>
                <a:spcPct val="90000"/>
              </a:lnSpc>
              <a:spcBef>
                <a:spcPts val="0"/>
              </a:spcBef>
              <a:spcAft>
                <a:spcPts val="0"/>
              </a:spcAft>
              <a:buClr>
                <a:srgbClr val="3F3F3F"/>
              </a:buClr>
              <a:buSzPts val="2000"/>
              <a:buChar char="•"/>
            </a:pPr>
            <a:r>
              <a:rPr lang="es" sz="2000" b="0" i="0" u="none" dirty="0">
                <a:solidFill>
                  <a:srgbClr val="3F3F3F"/>
                </a:solidFill>
                <a:latin typeface="Arial"/>
                <a:ea typeface="Arial"/>
                <a:cs typeface="Arial"/>
                <a:sym typeface="Arial"/>
              </a:rPr>
              <a:t>Esta presentación proporciona información general, no una opinión legal.​</a:t>
            </a:r>
            <a:endParaRPr dirty="0"/>
          </a:p>
          <a:p>
            <a:pPr marL="1257300" lvl="3" indent="-342900" algn="l" rtl="0">
              <a:lnSpc>
                <a:spcPct val="90000"/>
              </a:lnSpc>
              <a:spcBef>
                <a:spcPts val="1200"/>
              </a:spcBef>
              <a:spcAft>
                <a:spcPts val="0"/>
              </a:spcAft>
              <a:buClr>
                <a:srgbClr val="3F3F3F"/>
              </a:buClr>
              <a:buSzPts val="2000"/>
              <a:buChar char="•"/>
            </a:pPr>
            <a:r>
              <a:rPr lang="es" sz="2000" b="0" i="0" u="none">
                <a:solidFill>
                  <a:srgbClr val="3F3F3F"/>
                </a:solidFill>
                <a:latin typeface="Arial"/>
                <a:ea typeface="Arial"/>
                <a:cs typeface="Arial"/>
                <a:sym typeface="Arial"/>
              </a:rPr>
              <a:t>The </a:t>
            </a:r>
            <a:r>
              <a:rPr lang="es" sz="2000" b="0" i="0" u="none" dirty="0">
                <a:solidFill>
                  <a:srgbClr val="3F3F3F"/>
                </a:solidFill>
                <a:latin typeface="Arial"/>
                <a:ea typeface="Arial"/>
                <a:cs typeface="Arial"/>
                <a:sym typeface="Arial"/>
              </a:rPr>
              <a:t>N</a:t>
            </a:r>
            <a:r>
              <a:rPr lang="en-US" sz="2000" b="0" i="0" u="none" dirty="0">
                <a:solidFill>
                  <a:srgbClr val="3F3F3F"/>
                </a:solidFill>
                <a:latin typeface="Arial"/>
                <a:ea typeface="Arial"/>
                <a:cs typeface="Arial"/>
                <a:sym typeface="Arial"/>
              </a:rPr>
              <a:t>e</a:t>
            </a:r>
            <a:r>
              <a:rPr lang="es" sz="2000" b="0" i="0" u="none" dirty="0">
                <a:solidFill>
                  <a:srgbClr val="3F3F3F"/>
                </a:solidFill>
                <a:latin typeface="Arial"/>
                <a:ea typeface="Arial"/>
                <a:cs typeface="Arial"/>
                <a:sym typeface="Arial"/>
              </a:rPr>
              <a:t>w Jersey Register and the NJ Administrative Code siguen siendo las fuentes oficiales de información reglamentaria publicada por el NJDOL.</a:t>
            </a:r>
            <a:endParaRPr sz="2000" b="0" i="0" u="none" dirty="0">
              <a:solidFill>
                <a:srgbClr val="3F3F3F"/>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a:stretch/>
        </p:blipFill>
        <p:spPr>
          <a:xfrm rot="-5400000">
            <a:off x="-3059204" y="3059203"/>
            <a:ext cx="6857999" cy="739591"/>
          </a:xfrm>
          <a:prstGeom prst="rect">
            <a:avLst/>
          </a:prstGeom>
          <a:noFill/>
          <a:ln>
            <a:noFill/>
          </a:ln>
        </p:spPr>
      </p:pic>
      <p:pic>
        <p:nvPicPr>
          <p:cNvPr id="101" name="Google Shape;101;p2"/>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0"/>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7" name="Google Shape;267;p20"/>
          <p:cNvSpPr txBox="1"/>
          <p:nvPr/>
        </p:nvSpPr>
        <p:spPr>
          <a:xfrm>
            <a:off x="739592" y="365125"/>
            <a:ext cx="10614208" cy="115439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rgbClr val="595959"/>
              </a:buClr>
              <a:buSzPct val="100000"/>
              <a:buFont typeface="Libre Franklin"/>
              <a:buNone/>
            </a:pPr>
            <a:r>
              <a:rPr lang="es" sz="6000" b="0" i="0" u="none" strike="noStrike" cap="none">
                <a:solidFill>
                  <a:srgbClr val="595959"/>
                </a:solidFill>
                <a:latin typeface="Libre Franklin"/>
                <a:ea typeface="Libre Franklin"/>
                <a:cs typeface="Libre Franklin"/>
                <a:sym typeface="Libre Franklin"/>
              </a:rPr>
              <a:t>Normas para los empleadores (continuación)</a:t>
            </a:r>
            <a:endParaRPr sz="6000" b="0" i="0" u="none" strike="noStrike" cap="none">
              <a:solidFill>
                <a:srgbClr val="595959"/>
              </a:solidFill>
              <a:latin typeface="Libre Franklin"/>
              <a:ea typeface="Libre Franklin"/>
              <a:cs typeface="Libre Franklin"/>
              <a:sym typeface="Libre Franklin"/>
            </a:endParaRPr>
          </a:p>
        </p:txBody>
      </p:sp>
      <p:pic>
        <p:nvPicPr>
          <p:cNvPr id="268" name="Google Shape;268;p20"/>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269" name="Google Shape;269;p20"/>
          <p:cNvSpPr txBox="1">
            <a:spLocks noGrp="1"/>
          </p:cNvSpPr>
          <p:nvPr>
            <p:ph type="body" idx="1"/>
          </p:nvPr>
        </p:nvSpPr>
        <p:spPr>
          <a:xfrm>
            <a:off x="1021976" y="1825625"/>
            <a:ext cx="738243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 b="0" i="0" u="none">
                <a:solidFill>
                  <a:srgbClr val="3F3F3F"/>
                </a:solidFill>
                <a:latin typeface="Arial"/>
                <a:ea typeface="Arial"/>
                <a:cs typeface="Arial"/>
                <a:sym typeface="Arial"/>
              </a:rPr>
              <a:t>Un empleador no puede disciplinar a un empleado que usa la licencia por enfermedad </a:t>
            </a:r>
            <a:r>
              <a:rPr lang="es">
                <a:solidFill>
                  <a:srgbClr val="3F3F3F"/>
                </a:solidFill>
                <a:latin typeface="Arial"/>
                <a:ea typeface="Arial"/>
                <a:cs typeface="Arial"/>
                <a:sym typeface="Arial"/>
              </a:rPr>
              <a:t>adquirida</a:t>
            </a:r>
            <a:r>
              <a:rPr lang="es" b="0" i="0" u="none">
                <a:solidFill>
                  <a:srgbClr val="3F3F3F"/>
                </a:solidFill>
                <a:latin typeface="Arial"/>
                <a:ea typeface="Arial"/>
                <a:cs typeface="Arial"/>
                <a:sym typeface="Arial"/>
              </a:rPr>
              <a:t> por una razón permitida</a:t>
            </a:r>
            <a:endParaRPr/>
          </a:p>
          <a:p>
            <a:pPr marL="228600" lvl="0" indent="-228600" algn="l" rtl="0">
              <a:lnSpc>
                <a:spcPct val="90000"/>
              </a:lnSpc>
              <a:spcBef>
                <a:spcPts val="1000"/>
              </a:spcBef>
              <a:spcAft>
                <a:spcPts val="0"/>
              </a:spcAft>
              <a:buClr>
                <a:schemeClr val="dk1"/>
              </a:buClr>
              <a:buSzPts val="2800"/>
              <a:buChar char="•"/>
            </a:pPr>
            <a:r>
              <a:rPr lang="es" b="0" i="0" u="none">
                <a:solidFill>
                  <a:srgbClr val="3F3F3F"/>
                </a:solidFill>
                <a:latin typeface="Arial"/>
                <a:ea typeface="Arial"/>
                <a:cs typeface="Arial"/>
                <a:sym typeface="Arial"/>
              </a:rPr>
              <a:t>Un empleador no tiene permitido requerir a un empleado que encuentre un reemplazo cuando usa la licencia por enfermedad devengada, ni que compense las horas</a:t>
            </a:r>
            <a:endParaRPr/>
          </a:p>
          <a:p>
            <a:pPr marL="228600" lvl="0" indent="-228600" algn="l" rtl="0">
              <a:lnSpc>
                <a:spcPct val="90000"/>
              </a:lnSpc>
              <a:spcBef>
                <a:spcPts val="1000"/>
              </a:spcBef>
              <a:spcAft>
                <a:spcPts val="0"/>
              </a:spcAft>
              <a:buClr>
                <a:schemeClr val="dk1"/>
              </a:buClr>
              <a:buSzPts val="2800"/>
              <a:buChar char="•"/>
            </a:pPr>
            <a:r>
              <a:rPr lang="es" b="0" i="0" u="none">
                <a:solidFill>
                  <a:srgbClr val="3F3F3F"/>
                </a:solidFill>
                <a:latin typeface="Arial"/>
                <a:ea typeface="Arial"/>
                <a:cs typeface="Arial"/>
                <a:sym typeface="Arial"/>
              </a:rPr>
              <a:t>La ley prohíbe las represalias</a:t>
            </a:r>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1"/>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6" name="Google Shape;276;p21"/>
          <p:cNvSpPr txBox="1"/>
          <p:nvPr/>
        </p:nvSpPr>
        <p:spPr>
          <a:xfrm>
            <a:off x="739600" y="365125"/>
            <a:ext cx="11071500" cy="1154400"/>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595959"/>
              </a:buClr>
              <a:buSzPct val="100000"/>
              <a:buFont typeface="Libre Franklin"/>
              <a:buNone/>
            </a:pPr>
            <a:r>
              <a:rPr lang="es" sz="6000" b="0" i="0" u="none" strike="noStrike" cap="none">
                <a:solidFill>
                  <a:srgbClr val="595959"/>
                </a:solidFill>
                <a:latin typeface="Libre Franklin"/>
                <a:ea typeface="Libre Franklin"/>
                <a:cs typeface="Libre Franklin"/>
                <a:sym typeface="Libre Franklin"/>
              </a:rPr>
              <a:t>¿Cómo pueden lucir las represalias?</a:t>
            </a:r>
            <a:endParaRPr sz="6000" b="0" i="0" u="none" strike="noStrike" cap="none">
              <a:solidFill>
                <a:srgbClr val="595959"/>
              </a:solidFill>
              <a:latin typeface="Libre Franklin"/>
              <a:ea typeface="Libre Franklin"/>
              <a:cs typeface="Libre Franklin"/>
              <a:sym typeface="Libre Franklin"/>
            </a:endParaRPr>
          </a:p>
        </p:txBody>
      </p:sp>
      <p:pic>
        <p:nvPicPr>
          <p:cNvPr id="277" name="Google Shape;277;p21"/>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278" name="Google Shape;278;p21"/>
          <p:cNvSpPr txBox="1">
            <a:spLocks noGrp="1"/>
          </p:cNvSpPr>
          <p:nvPr>
            <p:ph type="body" idx="1"/>
          </p:nvPr>
        </p:nvSpPr>
        <p:spPr>
          <a:xfrm>
            <a:off x="1021976" y="1825625"/>
            <a:ext cx="738243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 b="0" i="0" u="none">
                <a:solidFill>
                  <a:srgbClr val="3F3F3F"/>
                </a:solidFill>
                <a:latin typeface="Arial"/>
                <a:ea typeface="Arial"/>
                <a:cs typeface="Arial"/>
                <a:sym typeface="Arial"/>
              </a:rPr>
              <a:t>Disciplina, despido, degradación/ cambiarlo de posici</a:t>
            </a:r>
            <a:r>
              <a:rPr lang="es">
                <a:solidFill>
                  <a:srgbClr val="3F3F3F"/>
                </a:solidFill>
                <a:latin typeface="Arial"/>
                <a:ea typeface="Arial"/>
                <a:cs typeface="Arial"/>
                <a:sym typeface="Arial"/>
              </a:rPr>
              <a:t>ón</a:t>
            </a:r>
            <a:r>
              <a:rPr lang="es" b="0" i="0" u="none">
                <a:solidFill>
                  <a:srgbClr val="3F3F3F"/>
                </a:solidFill>
                <a:latin typeface="Arial"/>
                <a:ea typeface="Arial"/>
                <a:cs typeface="Arial"/>
                <a:sym typeface="Arial"/>
              </a:rPr>
              <a:t>, suspensión, pérdida o reducción del pago, o cualquier otra acción adversa. </a:t>
            </a:r>
            <a:endParaRPr/>
          </a:p>
          <a:p>
            <a:pPr marL="228600" lvl="0" indent="-228600" algn="l" rtl="0">
              <a:lnSpc>
                <a:spcPct val="90000"/>
              </a:lnSpc>
              <a:spcBef>
                <a:spcPts val="1000"/>
              </a:spcBef>
              <a:spcAft>
                <a:spcPts val="0"/>
              </a:spcAft>
              <a:buClr>
                <a:schemeClr val="dk1"/>
              </a:buClr>
              <a:buSzPts val="2800"/>
              <a:buChar char="•"/>
            </a:pPr>
            <a:r>
              <a:rPr lang="es" b="0" i="0" u="none">
                <a:solidFill>
                  <a:srgbClr val="3F3F3F"/>
                </a:solidFill>
                <a:latin typeface="Arial"/>
                <a:ea typeface="Arial"/>
                <a:cs typeface="Arial"/>
                <a:sym typeface="Arial"/>
              </a:rPr>
              <a:t>Los ejemplos incluyen:</a:t>
            </a:r>
            <a:endParaRPr/>
          </a:p>
          <a:p>
            <a:pPr marL="1143000" lvl="2" indent="-165100" algn="l" rtl="0">
              <a:lnSpc>
                <a:spcPct val="90000"/>
              </a:lnSpc>
              <a:spcBef>
                <a:spcPts val="500"/>
              </a:spcBef>
              <a:spcAft>
                <a:spcPts val="0"/>
              </a:spcAft>
              <a:buClr>
                <a:schemeClr val="dk1"/>
              </a:buClr>
              <a:buSzPts val="1000"/>
              <a:buNone/>
            </a:pPr>
            <a:endParaRPr sz="1000">
              <a:solidFill>
                <a:srgbClr val="008599"/>
              </a:solidFill>
              <a:latin typeface="Arial"/>
              <a:ea typeface="Arial"/>
              <a:cs typeface="Arial"/>
              <a:sym typeface="Arial"/>
            </a:endParaRPr>
          </a:p>
          <a:p>
            <a:pPr marL="1143000" lvl="2" indent="-228600" algn="l" rtl="0">
              <a:lnSpc>
                <a:spcPct val="90000"/>
              </a:lnSpc>
              <a:spcBef>
                <a:spcPts val="500"/>
              </a:spcBef>
              <a:spcAft>
                <a:spcPts val="0"/>
              </a:spcAft>
              <a:buClr>
                <a:schemeClr val="dk1"/>
              </a:buClr>
              <a:buSzPts val="2400"/>
              <a:buChar char="•"/>
            </a:pPr>
            <a:r>
              <a:rPr lang="es" sz="2400" b="0" i="0" u="none">
                <a:solidFill>
                  <a:srgbClr val="008599"/>
                </a:solidFill>
                <a:latin typeface="Arial"/>
                <a:ea typeface="Arial"/>
                <a:cs typeface="Arial"/>
                <a:sym typeface="Arial"/>
              </a:rPr>
              <a:t>Negarse a permitir que un trabajador tome una jornada de horas extras</a:t>
            </a:r>
            <a:endParaRPr/>
          </a:p>
          <a:p>
            <a:pPr marL="1143000" lvl="2" indent="-228600" algn="l" rtl="0">
              <a:lnSpc>
                <a:spcPct val="90000"/>
              </a:lnSpc>
              <a:spcBef>
                <a:spcPts val="500"/>
              </a:spcBef>
              <a:spcAft>
                <a:spcPts val="0"/>
              </a:spcAft>
              <a:buClr>
                <a:schemeClr val="dk1"/>
              </a:buClr>
              <a:buSzPts val="2400"/>
              <a:buChar char="•"/>
            </a:pPr>
            <a:r>
              <a:rPr lang="es" sz="2400" b="0" i="0" u="none">
                <a:solidFill>
                  <a:srgbClr val="008599"/>
                </a:solidFill>
                <a:latin typeface="Arial"/>
                <a:ea typeface="Arial"/>
                <a:cs typeface="Arial"/>
                <a:sym typeface="Arial"/>
              </a:rPr>
              <a:t>Cambiar el horario de un empleado</a:t>
            </a:r>
            <a:endParaRPr/>
          </a:p>
          <a:p>
            <a:pPr marL="1143000" lvl="2" indent="-228600" algn="l" rtl="0">
              <a:lnSpc>
                <a:spcPct val="90000"/>
              </a:lnSpc>
              <a:spcBef>
                <a:spcPts val="500"/>
              </a:spcBef>
              <a:spcAft>
                <a:spcPts val="0"/>
              </a:spcAft>
              <a:buClr>
                <a:schemeClr val="dk1"/>
              </a:buClr>
              <a:buSzPts val="2400"/>
              <a:buChar char="•"/>
            </a:pPr>
            <a:r>
              <a:rPr lang="es" sz="2400" b="0" i="0" u="none">
                <a:solidFill>
                  <a:srgbClr val="008599"/>
                </a:solidFill>
                <a:latin typeface="Arial"/>
                <a:ea typeface="Arial"/>
                <a:cs typeface="Arial"/>
                <a:sym typeface="Arial"/>
              </a:rPr>
              <a:t>Cambiar el tipo de trabajo de un empleado</a:t>
            </a:r>
            <a:endParaRPr/>
          </a:p>
          <a:p>
            <a:pPr marL="1143000" lvl="2" indent="-228600" algn="l" rtl="0">
              <a:lnSpc>
                <a:spcPct val="90000"/>
              </a:lnSpc>
              <a:spcBef>
                <a:spcPts val="500"/>
              </a:spcBef>
              <a:spcAft>
                <a:spcPts val="0"/>
              </a:spcAft>
              <a:buClr>
                <a:schemeClr val="dk1"/>
              </a:buClr>
              <a:buSzPts val="2400"/>
              <a:buChar char="•"/>
            </a:pPr>
            <a:r>
              <a:rPr lang="es" sz="2400" b="0" i="0" u="none">
                <a:solidFill>
                  <a:srgbClr val="008599"/>
                </a:solidFill>
                <a:latin typeface="Arial"/>
                <a:ea typeface="Arial"/>
                <a:cs typeface="Arial"/>
                <a:sym typeface="Arial"/>
              </a:rPr>
              <a:t>Implementar un sistema de registro de horas</a:t>
            </a:r>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5609" y="0"/>
            <a:ext cx="11496675" cy="1519555"/>
          </a:xfrm>
          <a:custGeom>
            <a:avLst/>
            <a:gdLst/>
            <a:ahLst/>
            <a:cxnLst/>
            <a:rect l="l" t="t" r="r" b="b"/>
            <a:pathLst>
              <a:path w="11496675" h="1519555">
                <a:moveTo>
                  <a:pt x="0" y="1519427"/>
                </a:moveTo>
                <a:lnTo>
                  <a:pt x="11496390" y="1519427"/>
                </a:lnTo>
                <a:lnTo>
                  <a:pt x="11496390" y="0"/>
                </a:lnTo>
                <a:lnTo>
                  <a:pt x="0" y="0"/>
                </a:lnTo>
                <a:lnTo>
                  <a:pt x="0" y="1519427"/>
                </a:lnTo>
                <a:close/>
              </a:path>
            </a:pathLst>
          </a:custGeom>
          <a:solidFill>
            <a:srgbClr val="D9D9D9"/>
          </a:solidFill>
        </p:spPr>
        <p:txBody>
          <a:bodyPr wrap="square" lIns="0" tIns="0" rIns="0" bIns="0" rtlCol="0"/>
          <a:lstStyle/>
          <a:p>
            <a:endParaRPr/>
          </a:p>
        </p:txBody>
      </p:sp>
      <p:sp>
        <p:nvSpPr>
          <p:cNvPr id="3" name="object 3"/>
          <p:cNvSpPr txBox="1">
            <a:spLocks noGrp="1"/>
          </p:cNvSpPr>
          <p:nvPr>
            <p:ph type="title"/>
          </p:nvPr>
        </p:nvSpPr>
        <p:spPr>
          <a:xfrm>
            <a:off x="818332" y="403840"/>
            <a:ext cx="7063740" cy="936154"/>
          </a:xfrm>
          <a:prstGeom prst="rect">
            <a:avLst/>
          </a:prstGeom>
        </p:spPr>
        <p:txBody>
          <a:bodyPr vert="horz" wrap="square" lIns="0" tIns="12700" rIns="0" bIns="0" rtlCol="0">
            <a:spAutoFit/>
          </a:bodyPr>
          <a:lstStyle/>
          <a:p>
            <a:pPr marL="12700">
              <a:lnSpc>
                <a:spcPct val="100000"/>
              </a:lnSpc>
              <a:spcBef>
                <a:spcPts val="100"/>
              </a:spcBef>
            </a:pPr>
            <a:r>
              <a:rPr lang="es-VE" spc="-5" dirty="0"/>
              <a:t>Presunción Refutable</a:t>
            </a:r>
            <a:endParaRPr spc="-10" dirty="0"/>
          </a:p>
        </p:txBody>
      </p:sp>
      <p:grpSp>
        <p:nvGrpSpPr>
          <p:cNvPr id="4" name="object 4"/>
          <p:cNvGrpSpPr/>
          <p:nvPr/>
        </p:nvGrpSpPr>
        <p:grpSpPr>
          <a:xfrm>
            <a:off x="0" y="0"/>
            <a:ext cx="699770" cy="6848475"/>
            <a:chOff x="0" y="0"/>
            <a:chExt cx="699770" cy="6848475"/>
          </a:xfrm>
        </p:grpSpPr>
        <p:sp>
          <p:nvSpPr>
            <p:cNvPr id="5" name="object 5"/>
            <p:cNvSpPr/>
            <p:nvPr/>
          </p:nvSpPr>
          <p:spPr>
            <a:xfrm>
              <a:off x="0" y="2501"/>
              <a:ext cx="695960" cy="6845934"/>
            </a:xfrm>
            <a:custGeom>
              <a:avLst/>
              <a:gdLst/>
              <a:ahLst/>
              <a:cxnLst/>
              <a:rect l="l" t="t" r="r" b="b"/>
              <a:pathLst>
                <a:path w="695960" h="6845934">
                  <a:moveTo>
                    <a:pt x="695609" y="0"/>
                  </a:moveTo>
                  <a:lnTo>
                    <a:pt x="695609" y="6845490"/>
                  </a:lnTo>
                  <a:lnTo>
                    <a:pt x="0" y="6845490"/>
                  </a:lnTo>
                  <a:lnTo>
                    <a:pt x="0" y="0"/>
                  </a:lnTo>
                  <a:lnTo>
                    <a:pt x="695609" y="0"/>
                  </a:lnTo>
                  <a:close/>
                </a:path>
              </a:pathLst>
            </a:custGeom>
            <a:solidFill>
              <a:srgbClr val="55C5CC"/>
            </a:solidFill>
          </p:spPr>
          <p:txBody>
            <a:bodyPr wrap="square" lIns="0" tIns="0" rIns="0" bIns="0" rtlCol="0"/>
            <a:lstStyle/>
            <a:p>
              <a:endParaRPr/>
            </a:p>
          </p:txBody>
        </p:sp>
        <p:sp>
          <p:nvSpPr>
            <p:cNvPr id="6" name="object 6"/>
            <p:cNvSpPr/>
            <p:nvPr/>
          </p:nvSpPr>
          <p:spPr>
            <a:xfrm>
              <a:off x="0" y="3181489"/>
              <a:ext cx="699770" cy="3036570"/>
            </a:xfrm>
            <a:custGeom>
              <a:avLst/>
              <a:gdLst/>
              <a:ahLst/>
              <a:cxnLst/>
              <a:rect l="l" t="t" r="r" b="b"/>
              <a:pathLst>
                <a:path w="699770" h="3036570">
                  <a:moveTo>
                    <a:pt x="202590" y="2307425"/>
                  </a:moveTo>
                  <a:lnTo>
                    <a:pt x="196481" y="2277414"/>
                  </a:lnTo>
                  <a:lnTo>
                    <a:pt x="179857" y="2252929"/>
                  </a:lnTo>
                  <a:lnTo>
                    <a:pt x="155181" y="2236406"/>
                  </a:lnTo>
                  <a:lnTo>
                    <a:pt x="124955" y="2230361"/>
                  </a:lnTo>
                  <a:lnTo>
                    <a:pt x="94729" y="2236406"/>
                  </a:lnTo>
                  <a:lnTo>
                    <a:pt x="70053" y="2252929"/>
                  </a:lnTo>
                  <a:lnTo>
                    <a:pt x="53428" y="2277414"/>
                  </a:lnTo>
                  <a:lnTo>
                    <a:pt x="47320" y="2307425"/>
                  </a:lnTo>
                  <a:lnTo>
                    <a:pt x="53428" y="2337422"/>
                  </a:lnTo>
                  <a:lnTo>
                    <a:pt x="70053" y="2361908"/>
                  </a:lnTo>
                  <a:lnTo>
                    <a:pt x="74053" y="2364600"/>
                  </a:lnTo>
                  <a:lnTo>
                    <a:pt x="63449" y="2362466"/>
                  </a:lnTo>
                  <a:lnTo>
                    <a:pt x="33235" y="2368512"/>
                  </a:lnTo>
                  <a:lnTo>
                    <a:pt x="8559" y="2385034"/>
                  </a:lnTo>
                  <a:lnTo>
                    <a:pt x="0" y="2397645"/>
                  </a:lnTo>
                  <a:lnTo>
                    <a:pt x="0" y="2481402"/>
                  </a:lnTo>
                  <a:lnTo>
                    <a:pt x="8559" y="2494013"/>
                  </a:lnTo>
                  <a:lnTo>
                    <a:pt x="10426" y="2495270"/>
                  </a:lnTo>
                  <a:lnTo>
                    <a:pt x="1955" y="2493568"/>
                  </a:lnTo>
                  <a:lnTo>
                    <a:pt x="0" y="2493962"/>
                  </a:lnTo>
                  <a:lnTo>
                    <a:pt x="0" y="2647302"/>
                  </a:lnTo>
                  <a:lnTo>
                    <a:pt x="1955" y="2647696"/>
                  </a:lnTo>
                  <a:lnTo>
                    <a:pt x="32169" y="2641638"/>
                  </a:lnTo>
                  <a:lnTo>
                    <a:pt x="56845" y="2625128"/>
                  </a:lnTo>
                  <a:lnTo>
                    <a:pt x="73482" y="2600629"/>
                  </a:lnTo>
                  <a:lnTo>
                    <a:pt x="79590" y="2570632"/>
                  </a:lnTo>
                  <a:lnTo>
                    <a:pt x="73482" y="2540635"/>
                  </a:lnTo>
                  <a:lnTo>
                    <a:pt x="56845" y="2516136"/>
                  </a:lnTo>
                  <a:lnTo>
                    <a:pt x="54965" y="2514892"/>
                  </a:lnTo>
                  <a:lnTo>
                    <a:pt x="63449" y="2516581"/>
                  </a:lnTo>
                  <a:lnTo>
                    <a:pt x="93675" y="2510536"/>
                  </a:lnTo>
                  <a:lnTo>
                    <a:pt x="118351" y="2494013"/>
                  </a:lnTo>
                  <a:lnTo>
                    <a:pt x="134988" y="2469527"/>
                  </a:lnTo>
                  <a:lnTo>
                    <a:pt x="141084" y="2439530"/>
                  </a:lnTo>
                  <a:lnTo>
                    <a:pt x="134988" y="2409533"/>
                  </a:lnTo>
                  <a:lnTo>
                    <a:pt x="118351" y="2385034"/>
                  </a:lnTo>
                  <a:lnTo>
                    <a:pt x="114338" y="2382355"/>
                  </a:lnTo>
                  <a:lnTo>
                    <a:pt x="124955" y="2384475"/>
                  </a:lnTo>
                  <a:lnTo>
                    <a:pt x="155181" y="2378430"/>
                  </a:lnTo>
                  <a:lnTo>
                    <a:pt x="179857" y="2361908"/>
                  </a:lnTo>
                  <a:lnTo>
                    <a:pt x="196481" y="2337422"/>
                  </a:lnTo>
                  <a:lnTo>
                    <a:pt x="202590" y="2307425"/>
                  </a:lnTo>
                  <a:close/>
                </a:path>
                <a:path w="699770" h="3036570">
                  <a:moveTo>
                    <a:pt x="473798" y="2492565"/>
                  </a:moveTo>
                  <a:lnTo>
                    <a:pt x="467702" y="2462568"/>
                  </a:lnTo>
                  <a:lnTo>
                    <a:pt x="451065" y="2438069"/>
                  </a:lnTo>
                  <a:lnTo>
                    <a:pt x="426389" y="2421559"/>
                  </a:lnTo>
                  <a:lnTo>
                    <a:pt x="396163" y="2415502"/>
                  </a:lnTo>
                  <a:lnTo>
                    <a:pt x="365950" y="2421559"/>
                  </a:lnTo>
                  <a:lnTo>
                    <a:pt x="341274" y="2438069"/>
                  </a:lnTo>
                  <a:lnTo>
                    <a:pt x="325716" y="2460980"/>
                  </a:lnTo>
                  <a:lnTo>
                    <a:pt x="325716" y="2648127"/>
                  </a:lnTo>
                  <a:lnTo>
                    <a:pt x="324637" y="2649715"/>
                  </a:lnTo>
                  <a:lnTo>
                    <a:pt x="318528" y="2679712"/>
                  </a:lnTo>
                  <a:lnTo>
                    <a:pt x="324370" y="2708414"/>
                  </a:lnTo>
                  <a:lnTo>
                    <a:pt x="314477" y="2701785"/>
                  </a:lnTo>
                  <a:lnTo>
                    <a:pt x="284251" y="2695727"/>
                  </a:lnTo>
                  <a:lnTo>
                    <a:pt x="254038" y="2701785"/>
                  </a:lnTo>
                  <a:lnTo>
                    <a:pt x="240931" y="2710561"/>
                  </a:lnTo>
                  <a:lnTo>
                    <a:pt x="242862" y="2707716"/>
                  </a:lnTo>
                  <a:lnTo>
                    <a:pt x="248970" y="2677718"/>
                  </a:lnTo>
                  <a:lnTo>
                    <a:pt x="242963" y="2648242"/>
                  </a:lnTo>
                  <a:lnTo>
                    <a:pt x="254038" y="2655646"/>
                  </a:lnTo>
                  <a:lnTo>
                    <a:pt x="284251" y="2661704"/>
                  </a:lnTo>
                  <a:lnTo>
                    <a:pt x="314477" y="2655646"/>
                  </a:lnTo>
                  <a:lnTo>
                    <a:pt x="325716" y="2648127"/>
                  </a:lnTo>
                  <a:lnTo>
                    <a:pt x="325716" y="2460980"/>
                  </a:lnTo>
                  <a:lnTo>
                    <a:pt x="324637" y="2462568"/>
                  </a:lnTo>
                  <a:lnTo>
                    <a:pt x="318528" y="2492565"/>
                  </a:lnTo>
                  <a:lnTo>
                    <a:pt x="324129" y="2520099"/>
                  </a:lnTo>
                  <a:lnTo>
                    <a:pt x="314477" y="2513634"/>
                  </a:lnTo>
                  <a:lnTo>
                    <a:pt x="284251" y="2507577"/>
                  </a:lnTo>
                  <a:lnTo>
                    <a:pt x="254038" y="2513634"/>
                  </a:lnTo>
                  <a:lnTo>
                    <a:pt x="229362" y="2530144"/>
                  </a:lnTo>
                  <a:lnTo>
                    <a:pt x="214655" y="2551811"/>
                  </a:lnTo>
                  <a:lnTo>
                    <a:pt x="214655" y="2739948"/>
                  </a:lnTo>
                  <a:lnTo>
                    <a:pt x="212725" y="2742793"/>
                  </a:lnTo>
                  <a:lnTo>
                    <a:pt x="206616" y="2772791"/>
                  </a:lnTo>
                  <a:lnTo>
                    <a:pt x="212610" y="2802280"/>
                  </a:lnTo>
                  <a:lnTo>
                    <a:pt x="201549" y="2794863"/>
                  </a:lnTo>
                  <a:lnTo>
                    <a:pt x="171335" y="2788805"/>
                  </a:lnTo>
                  <a:lnTo>
                    <a:pt x="141109" y="2794863"/>
                  </a:lnTo>
                  <a:lnTo>
                    <a:pt x="129844" y="2802394"/>
                  </a:lnTo>
                  <a:lnTo>
                    <a:pt x="130949" y="2800781"/>
                  </a:lnTo>
                  <a:lnTo>
                    <a:pt x="137058" y="2770784"/>
                  </a:lnTo>
                  <a:lnTo>
                    <a:pt x="131216" y="2742107"/>
                  </a:lnTo>
                  <a:lnTo>
                    <a:pt x="141109" y="2748724"/>
                  </a:lnTo>
                  <a:lnTo>
                    <a:pt x="171335" y="2754782"/>
                  </a:lnTo>
                  <a:lnTo>
                    <a:pt x="201549" y="2748724"/>
                  </a:lnTo>
                  <a:lnTo>
                    <a:pt x="214655" y="2739948"/>
                  </a:lnTo>
                  <a:lnTo>
                    <a:pt x="214655" y="2551811"/>
                  </a:lnTo>
                  <a:lnTo>
                    <a:pt x="212725" y="2554643"/>
                  </a:lnTo>
                  <a:lnTo>
                    <a:pt x="206616" y="2584640"/>
                  </a:lnTo>
                  <a:lnTo>
                    <a:pt x="212610" y="2614130"/>
                  </a:lnTo>
                  <a:lnTo>
                    <a:pt x="201549" y="2606713"/>
                  </a:lnTo>
                  <a:lnTo>
                    <a:pt x="171335" y="2600655"/>
                  </a:lnTo>
                  <a:lnTo>
                    <a:pt x="141109" y="2606713"/>
                  </a:lnTo>
                  <a:lnTo>
                    <a:pt x="116433" y="2623223"/>
                  </a:lnTo>
                  <a:lnTo>
                    <a:pt x="99796" y="2647721"/>
                  </a:lnTo>
                  <a:lnTo>
                    <a:pt x="93700" y="2677718"/>
                  </a:lnTo>
                  <a:lnTo>
                    <a:pt x="99517" y="2706408"/>
                  </a:lnTo>
                  <a:lnTo>
                    <a:pt x="89636" y="2699778"/>
                  </a:lnTo>
                  <a:lnTo>
                    <a:pt x="59423" y="2693733"/>
                  </a:lnTo>
                  <a:lnTo>
                    <a:pt x="29197" y="2699778"/>
                  </a:lnTo>
                  <a:lnTo>
                    <a:pt x="4521" y="2716301"/>
                  </a:lnTo>
                  <a:lnTo>
                    <a:pt x="0" y="2722969"/>
                  </a:lnTo>
                  <a:lnTo>
                    <a:pt x="0" y="2818612"/>
                  </a:lnTo>
                  <a:lnTo>
                    <a:pt x="4521" y="2825280"/>
                  </a:lnTo>
                  <a:lnTo>
                    <a:pt x="29197" y="2841802"/>
                  </a:lnTo>
                  <a:lnTo>
                    <a:pt x="59423" y="2847848"/>
                  </a:lnTo>
                  <a:lnTo>
                    <a:pt x="89636" y="2841802"/>
                  </a:lnTo>
                  <a:lnTo>
                    <a:pt x="100876" y="2834284"/>
                  </a:lnTo>
                  <a:lnTo>
                    <a:pt x="99796" y="2835872"/>
                  </a:lnTo>
                  <a:lnTo>
                    <a:pt x="93700" y="2865869"/>
                  </a:lnTo>
                  <a:lnTo>
                    <a:pt x="99517" y="2894558"/>
                  </a:lnTo>
                  <a:lnTo>
                    <a:pt x="89636" y="2887929"/>
                  </a:lnTo>
                  <a:lnTo>
                    <a:pt x="59423" y="2881884"/>
                  </a:lnTo>
                  <a:lnTo>
                    <a:pt x="29197" y="2887929"/>
                  </a:lnTo>
                  <a:lnTo>
                    <a:pt x="4521" y="2904452"/>
                  </a:lnTo>
                  <a:lnTo>
                    <a:pt x="0" y="2911119"/>
                  </a:lnTo>
                  <a:lnTo>
                    <a:pt x="0" y="3006763"/>
                  </a:lnTo>
                  <a:lnTo>
                    <a:pt x="4521" y="3013430"/>
                  </a:lnTo>
                  <a:lnTo>
                    <a:pt x="29197" y="3029953"/>
                  </a:lnTo>
                  <a:lnTo>
                    <a:pt x="59423" y="3035998"/>
                  </a:lnTo>
                  <a:lnTo>
                    <a:pt x="89636" y="3029953"/>
                  </a:lnTo>
                  <a:lnTo>
                    <a:pt x="114312" y="3013430"/>
                  </a:lnTo>
                  <a:lnTo>
                    <a:pt x="130949" y="2988945"/>
                  </a:lnTo>
                  <a:lnTo>
                    <a:pt x="137058" y="2958935"/>
                  </a:lnTo>
                  <a:lnTo>
                    <a:pt x="131216" y="2930258"/>
                  </a:lnTo>
                  <a:lnTo>
                    <a:pt x="141109" y="2936875"/>
                  </a:lnTo>
                  <a:lnTo>
                    <a:pt x="171335" y="2942933"/>
                  </a:lnTo>
                  <a:lnTo>
                    <a:pt x="201549" y="2936875"/>
                  </a:lnTo>
                  <a:lnTo>
                    <a:pt x="226225" y="2920365"/>
                  </a:lnTo>
                  <a:lnTo>
                    <a:pt x="242862" y="2895866"/>
                  </a:lnTo>
                  <a:lnTo>
                    <a:pt x="248970" y="2865869"/>
                  </a:lnTo>
                  <a:lnTo>
                    <a:pt x="242963" y="2836392"/>
                  </a:lnTo>
                  <a:lnTo>
                    <a:pt x="254038" y="2843796"/>
                  </a:lnTo>
                  <a:lnTo>
                    <a:pt x="284251" y="2849854"/>
                  </a:lnTo>
                  <a:lnTo>
                    <a:pt x="314477" y="2843796"/>
                  </a:lnTo>
                  <a:lnTo>
                    <a:pt x="339153" y="2827286"/>
                  </a:lnTo>
                  <a:lnTo>
                    <a:pt x="355790" y="2802788"/>
                  </a:lnTo>
                  <a:lnTo>
                    <a:pt x="361886" y="2772791"/>
                  </a:lnTo>
                  <a:lnTo>
                    <a:pt x="356044" y="2744101"/>
                  </a:lnTo>
                  <a:lnTo>
                    <a:pt x="365950" y="2750718"/>
                  </a:lnTo>
                  <a:lnTo>
                    <a:pt x="396163" y="2756776"/>
                  </a:lnTo>
                  <a:lnTo>
                    <a:pt x="426389" y="2750718"/>
                  </a:lnTo>
                  <a:lnTo>
                    <a:pt x="451065" y="2734208"/>
                  </a:lnTo>
                  <a:lnTo>
                    <a:pt x="467702" y="2709710"/>
                  </a:lnTo>
                  <a:lnTo>
                    <a:pt x="473798" y="2679712"/>
                  </a:lnTo>
                  <a:lnTo>
                    <a:pt x="467702" y="2649715"/>
                  </a:lnTo>
                  <a:lnTo>
                    <a:pt x="451065" y="2625229"/>
                  </a:lnTo>
                  <a:lnTo>
                    <a:pt x="426389" y="2608707"/>
                  </a:lnTo>
                  <a:lnTo>
                    <a:pt x="396163" y="2602649"/>
                  </a:lnTo>
                  <a:lnTo>
                    <a:pt x="365950" y="2608707"/>
                  </a:lnTo>
                  <a:lnTo>
                    <a:pt x="354698" y="2616238"/>
                  </a:lnTo>
                  <a:lnTo>
                    <a:pt x="355790" y="2614638"/>
                  </a:lnTo>
                  <a:lnTo>
                    <a:pt x="361886" y="2584640"/>
                  </a:lnTo>
                  <a:lnTo>
                    <a:pt x="356285" y="2557119"/>
                  </a:lnTo>
                  <a:lnTo>
                    <a:pt x="365950" y="2563571"/>
                  </a:lnTo>
                  <a:lnTo>
                    <a:pt x="396163" y="2569629"/>
                  </a:lnTo>
                  <a:lnTo>
                    <a:pt x="426389" y="2563571"/>
                  </a:lnTo>
                  <a:lnTo>
                    <a:pt x="451065" y="2547061"/>
                  </a:lnTo>
                  <a:lnTo>
                    <a:pt x="467702" y="2522563"/>
                  </a:lnTo>
                  <a:lnTo>
                    <a:pt x="473798" y="2492565"/>
                  </a:lnTo>
                  <a:close/>
                </a:path>
                <a:path w="699770" h="3036570">
                  <a:moveTo>
                    <a:pt x="699503" y="286156"/>
                  </a:moveTo>
                  <a:lnTo>
                    <a:pt x="412292" y="260781"/>
                  </a:lnTo>
                  <a:lnTo>
                    <a:pt x="398754" y="261162"/>
                  </a:lnTo>
                  <a:lnTo>
                    <a:pt x="385584" y="263906"/>
                  </a:lnTo>
                  <a:lnTo>
                    <a:pt x="352437" y="286092"/>
                  </a:lnTo>
                  <a:lnTo>
                    <a:pt x="337693" y="322821"/>
                  </a:lnTo>
                  <a:lnTo>
                    <a:pt x="338086" y="336270"/>
                  </a:lnTo>
                  <a:lnTo>
                    <a:pt x="353822" y="372872"/>
                  </a:lnTo>
                  <a:lnTo>
                    <a:pt x="386854" y="394258"/>
                  </a:lnTo>
                  <a:lnTo>
                    <a:pt x="699503" y="423329"/>
                  </a:lnTo>
                  <a:lnTo>
                    <a:pt x="699503" y="286156"/>
                  </a:lnTo>
                  <a:close/>
                </a:path>
                <a:path w="699770" h="3036570">
                  <a:moveTo>
                    <a:pt x="699516" y="0"/>
                  </a:moveTo>
                  <a:lnTo>
                    <a:pt x="466737" y="23583"/>
                  </a:lnTo>
                  <a:lnTo>
                    <a:pt x="420116" y="48361"/>
                  </a:lnTo>
                  <a:lnTo>
                    <a:pt x="405244" y="98640"/>
                  </a:lnTo>
                  <a:lnTo>
                    <a:pt x="413372" y="124790"/>
                  </a:lnTo>
                  <a:lnTo>
                    <a:pt x="430187" y="144932"/>
                  </a:lnTo>
                  <a:lnTo>
                    <a:pt x="453440" y="157187"/>
                  </a:lnTo>
                  <a:lnTo>
                    <a:pt x="480860" y="159689"/>
                  </a:lnTo>
                  <a:lnTo>
                    <a:pt x="699516" y="137541"/>
                  </a:lnTo>
                  <a:lnTo>
                    <a:pt x="699516" y="0"/>
                  </a:lnTo>
                  <a:close/>
                </a:path>
              </a:pathLst>
            </a:custGeom>
            <a:solidFill>
              <a:srgbClr val="008599"/>
            </a:solidFill>
          </p:spPr>
          <p:txBody>
            <a:bodyPr wrap="square" lIns="0" tIns="0" rIns="0" bIns="0" rtlCol="0"/>
            <a:lstStyle/>
            <a:p>
              <a:endParaRPr/>
            </a:p>
          </p:txBody>
        </p:sp>
        <p:sp>
          <p:nvSpPr>
            <p:cNvPr id="7" name="object 7"/>
            <p:cNvSpPr/>
            <p:nvPr/>
          </p:nvSpPr>
          <p:spPr>
            <a:xfrm>
              <a:off x="483509" y="2966063"/>
              <a:ext cx="216006" cy="253392"/>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63652" y="2166365"/>
              <a:ext cx="436245" cy="1503680"/>
            </a:xfrm>
            <a:custGeom>
              <a:avLst/>
              <a:gdLst/>
              <a:ahLst/>
              <a:cxnLst/>
              <a:rect l="l" t="t" r="r" b="b"/>
              <a:pathLst>
                <a:path w="436245" h="1503679">
                  <a:moveTo>
                    <a:pt x="435851" y="1162469"/>
                  </a:moveTo>
                  <a:lnTo>
                    <a:pt x="212166" y="1386992"/>
                  </a:lnTo>
                  <a:lnTo>
                    <a:pt x="193306" y="1421612"/>
                  </a:lnTo>
                  <a:lnTo>
                    <a:pt x="191998" y="1435023"/>
                  </a:lnTo>
                  <a:lnTo>
                    <a:pt x="193306" y="1448308"/>
                  </a:lnTo>
                  <a:lnTo>
                    <a:pt x="212166" y="1483067"/>
                  </a:lnTo>
                  <a:lnTo>
                    <a:pt x="247040" y="1501787"/>
                  </a:lnTo>
                  <a:lnTo>
                    <a:pt x="260553" y="1503083"/>
                  </a:lnTo>
                  <a:lnTo>
                    <a:pt x="273926" y="1501787"/>
                  </a:lnTo>
                  <a:lnTo>
                    <a:pt x="286639" y="1497952"/>
                  </a:lnTo>
                  <a:lnTo>
                    <a:pt x="298411" y="1491678"/>
                  </a:lnTo>
                  <a:lnTo>
                    <a:pt x="308952" y="1483067"/>
                  </a:lnTo>
                  <a:lnTo>
                    <a:pt x="435851" y="1355699"/>
                  </a:lnTo>
                  <a:lnTo>
                    <a:pt x="435851" y="1162469"/>
                  </a:lnTo>
                  <a:close/>
                </a:path>
                <a:path w="436245" h="1503679">
                  <a:moveTo>
                    <a:pt x="435864" y="91605"/>
                  </a:moveTo>
                  <a:lnTo>
                    <a:pt x="364401" y="19888"/>
                  </a:lnTo>
                  <a:lnTo>
                    <a:pt x="341464" y="5118"/>
                  </a:lnTo>
                  <a:lnTo>
                    <a:pt x="315506" y="0"/>
                  </a:lnTo>
                  <a:lnTo>
                    <a:pt x="289547" y="4838"/>
                  </a:lnTo>
                  <a:lnTo>
                    <a:pt x="257924" y="30353"/>
                  </a:lnTo>
                  <a:lnTo>
                    <a:pt x="246443" y="67932"/>
                  </a:lnTo>
                  <a:lnTo>
                    <a:pt x="247751" y="81203"/>
                  </a:lnTo>
                  <a:lnTo>
                    <a:pt x="251612" y="93827"/>
                  </a:lnTo>
                  <a:lnTo>
                    <a:pt x="257924" y="105511"/>
                  </a:lnTo>
                  <a:lnTo>
                    <a:pt x="266611" y="115976"/>
                  </a:lnTo>
                  <a:lnTo>
                    <a:pt x="292950" y="142417"/>
                  </a:lnTo>
                  <a:lnTo>
                    <a:pt x="49834" y="213042"/>
                  </a:lnTo>
                  <a:lnTo>
                    <a:pt x="16243" y="234861"/>
                  </a:lnTo>
                  <a:lnTo>
                    <a:pt x="190" y="271716"/>
                  </a:lnTo>
                  <a:lnTo>
                    <a:pt x="0" y="285064"/>
                  </a:lnTo>
                  <a:lnTo>
                    <a:pt x="2451" y="298119"/>
                  </a:lnTo>
                  <a:lnTo>
                    <a:pt x="15417" y="322059"/>
                  </a:lnTo>
                  <a:lnTo>
                    <a:pt x="35852" y="338772"/>
                  </a:lnTo>
                  <a:lnTo>
                    <a:pt x="61010" y="346671"/>
                  </a:lnTo>
                  <a:lnTo>
                    <a:pt x="88150" y="344157"/>
                  </a:lnTo>
                  <a:lnTo>
                    <a:pt x="402856" y="252730"/>
                  </a:lnTo>
                  <a:lnTo>
                    <a:pt x="435864" y="285838"/>
                  </a:lnTo>
                  <a:lnTo>
                    <a:pt x="435864" y="243128"/>
                  </a:lnTo>
                  <a:lnTo>
                    <a:pt x="435864" y="102539"/>
                  </a:lnTo>
                  <a:lnTo>
                    <a:pt x="435864" y="91605"/>
                  </a:lnTo>
                  <a:close/>
                </a:path>
              </a:pathLst>
            </a:custGeom>
            <a:solidFill>
              <a:srgbClr val="008599"/>
            </a:solidFill>
          </p:spPr>
          <p:txBody>
            <a:bodyPr wrap="square" lIns="0" tIns="0" rIns="0" bIns="0" rtlCol="0"/>
            <a:lstStyle/>
            <a:p>
              <a:endParaRPr/>
            </a:p>
          </p:txBody>
        </p:sp>
        <p:sp>
          <p:nvSpPr>
            <p:cNvPr id="9" name="object 9"/>
            <p:cNvSpPr/>
            <p:nvPr/>
          </p:nvSpPr>
          <p:spPr>
            <a:xfrm>
              <a:off x="599580" y="2545291"/>
              <a:ext cx="99935" cy="19897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91504" y="2614599"/>
              <a:ext cx="352876" cy="38030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207887" y="2638866"/>
              <a:ext cx="307340" cy="337820"/>
            </a:xfrm>
            <a:custGeom>
              <a:avLst/>
              <a:gdLst/>
              <a:ahLst/>
              <a:cxnLst/>
              <a:rect l="l" t="t" r="r" b="b"/>
              <a:pathLst>
                <a:path w="307340" h="337819">
                  <a:moveTo>
                    <a:pt x="307002" y="288481"/>
                  </a:moveTo>
                  <a:lnTo>
                    <a:pt x="301520" y="308341"/>
                  </a:lnTo>
                  <a:lnTo>
                    <a:pt x="288098" y="325010"/>
                  </a:lnTo>
                  <a:lnTo>
                    <a:pt x="269036" y="335331"/>
                  </a:lnTo>
                  <a:lnTo>
                    <a:pt x="248273" y="337770"/>
                  </a:lnTo>
                  <a:lnTo>
                    <a:pt x="228266" y="332329"/>
                  </a:lnTo>
                  <a:lnTo>
                    <a:pt x="211473" y="319005"/>
                  </a:lnTo>
                  <a:lnTo>
                    <a:pt x="12854" y="88821"/>
                  </a:lnTo>
                  <a:lnTo>
                    <a:pt x="2457" y="69899"/>
                  </a:lnTo>
                  <a:lnTo>
                    <a:pt x="0" y="49289"/>
                  </a:lnTo>
                  <a:lnTo>
                    <a:pt x="5482" y="29429"/>
                  </a:lnTo>
                  <a:lnTo>
                    <a:pt x="18904" y="12760"/>
                  </a:lnTo>
                  <a:lnTo>
                    <a:pt x="37965" y="2439"/>
                  </a:lnTo>
                  <a:lnTo>
                    <a:pt x="58728" y="0"/>
                  </a:lnTo>
                  <a:lnTo>
                    <a:pt x="78735" y="5441"/>
                  </a:lnTo>
                  <a:lnTo>
                    <a:pt x="95528" y="18765"/>
                  </a:lnTo>
                  <a:lnTo>
                    <a:pt x="294147" y="248949"/>
                  </a:lnTo>
                  <a:lnTo>
                    <a:pt x="304544" y="267871"/>
                  </a:lnTo>
                  <a:lnTo>
                    <a:pt x="307002" y="288481"/>
                  </a:lnTo>
                  <a:close/>
                </a:path>
              </a:pathLst>
            </a:custGeom>
            <a:solidFill>
              <a:srgbClr val="EB0088"/>
            </a:solidFill>
          </p:spPr>
          <p:txBody>
            <a:bodyPr wrap="square" lIns="0" tIns="0" rIns="0" bIns="0" rtlCol="0"/>
            <a:lstStyle/>
            <a:p>
              <a:endParaRPr/>
            </a:p>
          </p:txBody>
        </p:sp>
        <p:sp>
          <p:nvSpPr>
            <p:cNvPr id="12" name="object 12"/>
            <p:cNvSpPr/>
            <p:nvPr/>
          </p:nvSpPr>
          <p:spPr>
            <a:xfrm>
              <a:off x="20107" y="2244305"/>
              <a:ext cx="272218" cy="42033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9117" y="2272697"/>
              <a:ext cx="231775" cy="386080"/>
            </a:xfrm>
            <a:custGeom>
              <a:avLst/>
              <a:gdLst/>
              <a:ahLst/>
              <a:cxnLst/>
              <a:rect l="l" t="t" r="r" b="b"/>
              <a:pathLst>
                <a:path w="231775" h="386080">
                  <a:moveTo>
                    <a:pt x="231575" y="330687"/>
                  </a:moveTo>
                  <a:lnTo>
                    <a:pt x="227920" y="351031"/>
                  </a:lnTo>
                  <a:lnTo>
                    <a:pt x="216703" y="368561"/>
                  </a:lnTo>
                  <a:lnTo>
                    <a:pt x="198681" y="380930"/>
                  </a:lnTo>
                  <a:lnTo>
                    <a:pt x="177714" y="385559"/>
                  </a:lnTo>
                  <a:lnTo>
                    <a:pt x="157219" y="381931"/>
                  </a:lnTo>
                  <a:lnTo>
                    <a:pt x="139559" y="370797"/>
                  </a:lnTo>
                  <a:lnTo>
                    <a:pt x="127098" y="352908"/>
                  </a:lnTo>
                  <a:lnTo>
                    <a:pt x="4095" y="75685"/>
                  </a:lnTo>
                  <a:lnTo>
                    <a:pt x="0" y="54872"/>
                  </a:lnTo>
                  <a:lnTo>
                    <a:pt x="3843" y="34527"/>
                  </a:lnTo>
                  <a:lnTo>
                    <a:pt x="14871" y="16998"/>
                  </a:lnTo>
                  <a:lnTo>
                    <a:pt x="32325" y="4628"/>
                  </a:lnTo>
                  <a:lnTo>
                    <a:pt x="53293" y="0"/>
                  </a:lnTo>
                  <a:lnTo>
                    <a:pt x="73788" y="3627"/>
                  </a:lnTo>
                  <a:lnTo>
                    <a:pt x="91448" y="14761"/>
                  </a:lnTo>
                  <a:lnTo>
                    <a:pt x="103909" y="32651"/>
                  </a:lnTo>
                  <a:lnTo>
                    <a:pt x="226912" y="309873"/>
                  </a:lnTo>
                  <a:lnTo>
                    <a:pt x="231575" y="330687"/>
                  </a:lnTo>
                  <a:close/>
                </a:path>
              </a:pathLst>
            </a:custGeom>
            <a:solidFill>
              <a:srgbClr val="EB0088"/>
            </a:solidFill>
          </p:spPr>
          <p:txBody>
            <a:bodyPr wrap="square" lIns="0" tIns="0" rIns="0" bIns="0" rtlCol="0"/>
            <a:lstStyle/>
            <a:p>
              <a:endParaRPr/>
            </a:p>
          </p:txBody>
        </p:sp>
        <p:sp>
          <p:nvSpPr>
            <p:cNvPr id="14" name="object 14"/>
            <p:cNvSpPr/>
            <p:nvPr/>
          </p:nvSpPr>
          <p:spPr>
            <a:xfrm>
              <a:off x="100764" y="2774734"/>
              <a:ext cx="292376" cy="41031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114753" y="2799620"/>
              <a:ext cx="252729" cy="374650"/>
            </a:xfrm>
            <a:custGeom>
              <a:avLst/>
              <a:gdLst/>
              <a:ahLst/>
              <a:cxnLst/>
              <a:rect l="l" t="t" r="r" b="b"/>
              <a:pathLst>
                <a:path w="252729" h="374650">
                  <a:moveTo>
                    <a:pt x="252306" y="315784"/>
                  </a:moveTo>
                  <a:lnTo>
                    <a:pt x="250164" y="336394"/>
                  </a:lnTo>
                  <a:lnTo>
                    <a:pt x="240460" y="354753"/>
                  </a:lnTo>
                  <a:lnTo>
                    <a:pt x="223950" y="368420"/>
                  </a:lnTo>
                  <a:lnTo>
                    <a:pt x="203376" y="374550"/>
                  </a:lnTo>
                  <a:lnTo>
                    <a:pt x="182613" y="372423"/>
                  </a:lnTo>
                  <a:lnTo>
                    <a:pt x="164118" y="362790"/>
                  </a:lnTo>
                  <a:lnTo>
                    <a:pt x="150350" y="346402"/>
                  </a:lnTo>
                  <a:lnTo>
                    <a:pt x="6175" y="79188"/>
                  </a:lnTo>
                  <a:lnTo>
                    <a:pt x="0" y="58765"/>
                  </a:lnTo>
                  <a:lnTo>
                    <a:pt x="2142" y="38155"/>
                  </a:lnTo>
                  <a:lnTo>
                    <a:pt x="11846" y="19797"/>
                  </a:lnTo>
                  <a:lnTo>
                    <a:pt x="28356" y="6129"/>
                  </a:lnTo>
                  <a:lnTo>
                    <a:pt x="48930" y="0"/>
                  </a:lnTo>
                  <a:lnTo>
                    <a:pt x="69693" y="2126"/>
                  </a:lnTo>
                  <a:lnTo>
                    <a:pt x="88187" y="11759"/>
                  </a:lnTo>
                  <a:lnTo>
                    <a:pt x="101956" y="28147"/>
                  </a:lnTo>
                  <a:lnTo>
                    <a:pt x="246131" y="295361"/>
                  </a:lnTo>
                  <a:lnTo>
                    <a:pt x="252306" y="315784"/>
                  </a:lnTo>
                  <a:close/>
                </a:path>
              </a:pathLst>
            </a:custGeom>
            <a:solidFill>
              <a:srgbClr val="EB0088"/>
            </a:solidFill>
          </p:spPr>
          <p:txBody>
            <a:bodyPr wrap="square" lIns="0" tIns="0" rIns="0" bIns="0" rtlCol="0"/>
            <a:lstStyle/>
            <a:p>
              <a:endParaRPr/>
            </a:p>
          </p:txBody>
        </p:sp>
        <p:sp>
          <p:nvSpPr>
            <p:cNvPr id="16" name="object 16"/>
            <p:cNvSpPr/>
            <p:nvPr/>
          </p:nvSpPr>
          <p:spPr>
            <a:xfrm>
              <a:off x="0" y="2474483"/>
              <a:ext cx="181419" cy="360283"/>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0" y="2587289"/>
              <a:ext cx="159997" cy="236224"/>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0" y="4473092"/>
              <a:ext cx="695960" cy="2366645"/>
            </a:xfrm>
            <a:custGeom>
              <a:avLst/>
              <a:gdLst/>
              <a:ahLst/>
              <a:cxnLst/>
              <a:rect l="l" t="t" r="r" b="b"/>
              <a:pathLst>
                <a:path w="695960" h="2366645">
                  <a:moveTo>
                    <a:pt x="297357" y="272224"/>
                  </a:moveTo>
                  <a:lnTo>
                    <a:pt x="295770" y="264452"/>
                  </a:lnTo>
                  <a:lnTo>
                    <a:pt x="291439" y="258089"/>
                  </a:lnTo>
                  <a:lnTo>
                    <a:pt x="285026" y="253784"/>
                  </a:lnTo>
                  <a:lnTo>
                    <a:pt x="277190" y="252209"/>
                  </a:lnTo>
                  <a:lnTo>
                    <a:pt x="242912" y="252209"/>
                  </a:lnTo>
                  <a:lnTo>
                    <a:pt x="241909" y="248196"/>
                  </a:lnTo>
                  <a:lnTo>
                    <a:pt x="239890" y="243192"/>
                  </a:lnTo>
                  <a:lnTo>
                    <a:pt x="237871" y="239191"/>
                  </a:lnTo>
                  <a:lnTo>
                    <a:pt x="266103" y="220179"/>
                  </a:lnTo>
                  <a:lnTo>
                    <a:pt x="271729" y="214528"/>
                  </a:lnTo>
                  <a:lnTo>
                    <a:pt x="274802" y="207289"/>
                  </a:lnTo>
                  <a:lnTo>
                    <a:pt x="275043" y="199491"/>
                  </a:lnTo>
                  <a:lnTo>
                    <a:pt x="272161" y="192151"/>
                  </a:lnTo>
                  <a:lnTo>
                    <a:pt x="266471" y="186575"/>
                  </a:lnTo>
                  <a:lnTo>
                    <a:pt x="259168" y="183527"/>
                  </a:lnTo>
                  <a:lnTo>
                    <a:pt x="251307" y="183286"/>
                  </a:lnTo>
                  <a:lnTo>
                    <a:pt x="243928" y="186156"/>
                  </a:lnTo>
                  <a:lnTo>
                    <a:pt x="237871" y="190220"/>
                  </a:lnTo>
                  <a:lnTo>
                    <a:pt x="212674" y="207162"/>
                  </a:lnTo>
                  <a:lnTo>
                    <a:pt x="206616" y="202666"/>
                  </a:lnTo>
                  <a:lnTo>
                    <a:pt x="200571" y="198158"/>
                  </a:lnTo>
                  <a:lnTo>
                    <a:pt x="216700" y="176136"/>
                  </a:lnTo>
                  <a:lnTo>
                    <a:pt x="220332" y="168808"/>
                  </a:lnTo>
                  <a:lnTo>
                    <a:pt x="200571" y="144284"/>
                  </a:lnTo>
                  <a:lnTo>
                    <a:pt x="197421" y="144119"/>
                  </a:lnTo>
                  <a:lnTo>
                    <a:pt x="190131" y="146710"/>
                  </a:lnTo>
                  <a:lnTo>
                    <a:pt x="184442" y="152120"/>
                  </a:lnTo>
                  <a:lnTo>
                    <a:pt x="168313" y="174142"/>
                  </a:lnTo>
                  <a:lnTo>
                    <a:pt x="139065" y="152120"/>
                  </a:lnTo>
                  <a:lnTo>
                    <a:pt x="155206" y="130111"/>
                  </a:lnTo>
                  <a:lnTo>
                    <a:pt x="158826" y="122770"/>
                  </a:lnTo>
                  <a:lnTo>
                    <a:pt x="159232" y="114973"/>
                  </a:lnTo>
                  <a:lnTo>
                    <a:pt x="156616" y="107734"/>
                  </a:lnTo>
                  <a:lnTo>
                    <a:pt x="151168" y="102082"/>
                  </a:lnTo>
                  <a:lnTo>
                    <a:pt x="143776" y="98488"/>
                  </a:lnTo>
                  <a:lnTo>
                    <a:pt x="139065" y="98247"/>
                  </a:lnTo>
                  <a:lnTo>
                    <a:pt x="135915" y="98082"/>
                  </a:lnTo>
                  <a:lnTo>
                    <a:pt x="128625" y="100672"/>
                  </a:lnTo>
                  <a:lnTo>
                    <a:pt x="122936" y="106083"/>
                  </a:lnTo>
                  <a:lnTo>
                    <a:pt x="115887" y="115722"/>
                  </a:lnTo>
                  <a:lnTo>
                    <a:pt x="106807" y="128104"/>
                  </a:lnTo>
                  <a:lnTo>
                    <a:pt x="77571" y="106083"/>
                  </a:lnTo>
                  <a:lnTo>
                    <a:pt x="93700" y="84074"/>
                  </a:lnTo>
                  <a:lnTo>
                    <a:pt x="97320" y="76733"/>
                  </a:lnTo>
                  <a:lnTo>
                    <a:pt x="77571" y="52209"/>
                  </a:lnTo>
                  <a:lnTo>
                    <a:pt x="74422" y="52044"/>
                  </a:lnTo>
                  <a:lnTo>
                    <a:pt x="71513" y="53073"/>
                  </a:lnTo>
                  <a:lnTo>
                    <a:pt x="67119" y="54635"/>
                  </a:lnTo>
                  <a:lnTo>
                    <a:pt x="61442" y="60045"/>
                  </a:lnTo>
                  <a:lnTo>
                    <a:pt x="45300" y="82067"/>
                  </a:lnTo>
                  <a:lnTo>
                    <a:pt x="10020" y="56261"/>
                  </a:lnTo>
                  <a:lnTo>
                    <a:pt x="6997" y="54038"/>
                  </a:lnTo>
                  <a:lnTo>
                    <a:pt x="23126" y="32029"/>
                  </a:lnTo>
                  <a:lnTo>
                    <a:pt x="26746" y="24688"/>
                  </a:lnTo>
                  <a:lnTo>
                    <a:pt x="6997" y="165"/>
                  </a:lnTo>
                  <a:lnTo>
                    <a:pt x="3848" y="0"/>
                  </a:lnTo>
                  <a:lnTo>
                    <a:pt x="0" y="1371"/>
                  </a:lnTo>
                  <a:lnTo>
                    <a:pt x="0" y="253238"/>
                  </a:lnTo>
                  <a:lnTo>
                    <a:pt x="10020" y="260210"/>
                  </a:lnTo>
                  <a:lnTo>
                    <a:pt x="0" y="273888"/>
                  </a:lnTo>
                  <a:lnTo>
                    <a:pt x="0" y="311264"/>
                  </a:lnTo>
                  <a:lnTo>
                    <a:pt x="5308" y="313842"/>
                  </a:lnTo>
                  <a:lnTo>
                    <a:pt x="13169" y="314248"/>
                  </a:lnTo>
                  <a:lnTo>
                    <a:pt x="20459" y="311658"/>
                  </a:lnTo>
                  <a:lnTo>
                    <a:pt x="26149" y="306247"/>
                  </a:lnTo>
                  <a:lnTo>
                    <a:pt x="42278" y="284226"/>
                  </a:lnTo>
                  <a:lnTo>
                    <a:pt x="71513" y="306247"/>
                  </a:lnTo>
                  <a:lnTo>
                    <a:pt x="55384" y="328269"/>
                  </a:lnTo>
                  <a:lnTo>
                    <a:pt x="51765" y="335597"/>
                  </a:lnTo>
                  <a:lnTo>
                    <a:pt x="51358" y="343395"/>
                  </a:lnTo>
                  <a:lnTo>
                    <a:pt x="53975" y="350647"/>
                  </a:lnTo>
                  <a:lnTo>
                    <a:pt x="59423" y="356285"/>
                  </a:lnTo>
                  <a:lnTo>
                    <a:pt x="66814" y="359879"/>
                  </a:lnTo>
                  <a:lnTo>
                    <a:pt x="74676" y="360286"/>
                  </a:lnTo>
                  <a:lnTo>
                    <a:pt x="81965" y="357695"/>
                  </a:lnTo>
                  <a:lnTo>
                    <a:pt x="87655" y="352285"/>
                  </a:lnTo>
                  <a:lnTo>
                    <a:pt x="103784" y="330263"/>
                  </a:lnTo>
                  <a:lnTo>
                    <a:pt x="115887" y="339267"/>
                  </a:lnTo>
                  <a:lnTo>
                    <a:pt x="104787" y="375297"/>
                  </a:lnTo>
                  <a:lnTo>
                    <a:pt x="104165" y="383438"/>
                  </a:lnTo>
                  <a:lnTo>
                    <a:pt x="106553" y="390817"/>
                  </a:lnTo>
                  <a:lnTo>
                    <a:pt x="111594" y="396697"/>
                  </a:lnTo>
                  <a:lnTo>
                    <a:pt x="118910" y="400316"/>
                  </a:lnTo>
                  <a:lnTo>
                    <a:pt x="127101" y="400951"/>
                  </a:lnTo>
                  <a:lnTo>
                    <a:pt x="134531" y="398576"/>
                  </a:lnTo>
                  <a:lnTo>
                    <a:pt x="140462" y="393573"/>
                  </a:lnTo>
                  <a:lnTo>
                    <a:pt x="144106" y="386308"/>
                  </a:lnTo>
                  <a:lnTo>
                    <a:pt x="154190" y="353288"/>
                  </a:lnTo>
                  <a:lnTo>
                    <a:pt x="158826" y="354203"/>
                  </a:lnTo>
                  <a:lnTo>
                    <a:pt x="168313" y="354279"/>
                  </a:lnTo>
                  <a:lnTo>
                    <a:pt x="178396" y="386308"/>
                  </a:lnTo>
                  <a:lnTo>
                    <a:pt x="182181" y="393407"/>
                  </a:lnTo>
                  <a:lnTo>
                    <a:pt x="188341" y="398068"/>
                  </a:lnTo>
                  <a:lnTo>
                    <a:pt x="195834" y="400100"/>
                  </a:lnTo>
                  <a:lnTo>
                    <a:pt x="203593" y="399326"/>
                  </a:lnTo>
                  <a:lnTo>
                    <a:pt x="210743" y="395554"/>
                  </a:lnTo>
                  <a:lnTo>
                    <a:pt x="215442" y="389432"/>
                  </a:lnTo>
                  <a:lnTo>
                    <a:pt x="217487" y="382016"/>
                  </a:lnTo>
                  <a:lnTo>
                    <a:pt x="216700" y="374307"/>
                  </a:lnTo>
                  <a:lnTo>
                    <a:pt x="206616" y="342277"/>
                  </a:lnTo>
                  <a:lnTo>
                    <a:pt x="212674" y="338277"/>
                  </a:lnTo>
                  <a:lnTo>
                    <a:pt x="215696" y="335267"/>
                  </a:lnTo>
                  <a:lnTo>
                    <a:pt x="241909" y="354279"/>
                  </a:lnTo>
                  <a:lnTo>
                    <a:pt x="249301" y="357886"/>
                  </a:lnTo>
                  <a:lnTo>
                    <a:pt x="274167" y="335140"/>
                  </a:lnTo>
                  <a:lnTo>
                    <a:pt x="271551" y="327901"/>
                  </a:lnTo>
                  <a:lnTo>
                    <a:pt x="266103" y="322262"/>
                  </a:lnTo>
                  <a:lnTo>
                    <a:pt x="239890" y="303250"/>
                  </a:lnTo>
                  <a:lnTo>
                    <a:pt x="240906" y="300240"/>
                  </a:lnTo>
                  <a:lnTo>
                    <a:pt x="242912" y="296240"/>
                  </a:lnTo>
                  <a:lnTo>
                    <a:pt x="243928" y="292239"/>
                  </a:lnTo>
                  <a:lnTo>
                    <a:pt x="277190" y="292239"/>
                  </a:lnTo>
                  <a:lnTo>
                    <a:pt x="285026" y="290652"/>
                  </a:lnTo>
                  <a:lnTo>
                    <a:pt x="291439" y="286359"/>
                  </a:lnTo>
                  <a:lnTo>
                    <a:pt x="295770" y="279996"/>
                  </a:lnTo>
                  <a:lnTo>
                    <a:pt x="297357" y="272224"/>
                  </a:lnTo>
                  <a:close/>
                </a:path>
                <a:path w="695960" h="2366645">
                  <a:moveTo>
                    <a:pt x="695960" y="2237790"/>
                  </a:moveTo>
                  <a:lnTo>
                    <a:pt x="694690" y="2230018"/>
                  </a:lnTo>
                  <a:lnTo>
                    <a:pt x="689610" y="2223655"/>
                  </a:lnTo>
                  <a:lnTo>
                    <a:pt x="683260" y="2219363"/>
                  </a:lnTo>
                  <a:lnTo>
                    <a:pt x="675640" y="2217775"/>
                  </a:lnTo>
                  <a:lnTo>
                    <a:pt x="641350" y="2217775"/>
                  </a:lnTo>
                  <a:lnTo>
                    <a:pt x="640080" y="2213775"/>
                  </a:lnTo>
                  <a:lnTo>
                    <a:pt x="638810" y="2208771"/>
                  </a:lnTo>
                  <a:lnTo>
                    <a:pt x="636270" y="2204770"/>
                  </a:lnTo>
                  <a:lnTo>
                    <a:pt x="664210" y="2185759"/>
                  </a:lnTo>
                  <a:lnTo>
                    <a:pt x="670560" y="2180107"/>
                  </a:lnTo>
                  <a:lnTo>
                    <a:pt x="673100" y="2172868"/>
                  </a:lnTo>
                  <a:lnTo>
                    <a:pt x="673100" y="2165070"/>
                  </a:lnTo>
                  <a:lnTo>
                    <a:pt x="670560" y="2157730"/>
                  </a:lnTo>
                  <a:lnTo>
                    <a:pt x="665480" y="2152154"/>
                  </a:lnTo>
                  <a:lnTo>
                    <a:pt x="657860" y="2149094"/>
                  </a:lnTo>
                  <a:lnTo>
                    <a:pt x="650240" y="2148865"/>
                  </a:lnTo>
                  <a:lnTo>
                    <a:pt x="642620" y="2151723"/>
                  </a:lnTo>
                  <a:lnTo>
                    <a:pt x="636270" y="2156333"/>
                  </a:lnTo>
                  <a:lnTo>
                    <a:pt x="610870" y="2174748"/>
                  </a:lnTo>
                  <a:lnTo>
                    <a:pt x="605790" y="2170747"/>
                  </a:lnTo>
                  <a:lnTo>
                    <a:pt x="599440" y="2165743"/>
                  </a:lnTo>
                  <a:lnTo>
                    <a:pt x="615950" y="2143722"/>
                  </a:lnTo>
                  <a:lnTo>
                    <a:pt x="618490" y="2136381"/>
                  </a:lnTo>
                  <a:lnTo>
                    <a:pt x="599440" y="2112264"/>
                  </a:lnTo>
                  <a:lnTo>
                    <a:pt x="595630" y="2112073"/>
                  </a:lnTo>
                  <a:lnTo>
                    <a:pt x="589280" y="2114435"/>
                  </a:lnTo>
                  <a:lnTo>
                    <a:pt x="582930" y="2119706"/>
                  </a:lnTo>
                  <a:lnTo>
                    <a:pt x="566420" y="2141715"/>
                  </a:lnTo>
                  <a:lnTo>
                    <a:pt x="537210" y="2119706"/>
                  </a:lnTo>
                  <a:lnTo>
                    <a:pt x="553720" y="2097684"/>
                  </a:lnTo>
                  <a:lnTo>
                    <a:pt x="557530" y="2090343"/>
                  </a:lnTo>
                  <a:lnTo>
                    <a:pt x="557530" y="2082546"/>
                  </a:lnTo>
                  <a:lnTo>
                    <a:pt x="554990" y="2075307"/>
                  </a:lnTo>
                  <a:lnTo>
                    <a:pt x="549910" y="2069655"/>
                  </a:lnTo>
                  <a:lnTo>
                    <a:pt x="542290" y="2066480"/>
                  </a:lnTo>
                  <a:lnTo>
                    <a:pt x="537210" y="2066188"/>
                  </a:lnTo>
                  <a:lnTo>
                    <a:pt x="534670" y="2066036"/>
                  </a:lnTo>
                  <a:lnTo>
                    <a:pt x="527050" y="2068398"/>
                  </a:lnTo>
                  <a:lnTo>
                    <a:pt x="521970" y="2073668"/>
                  </a:lnTo>
                  <a:lnTo>
                    <a:pt x="513080" y="2083943"/>
                  </a:lnTo>
                  <a:lnTo>
                    <a:pt x="502920" y="2095677"/>
                  </a:lnTo>
                  <a:lnTo>
                    <a:pt x="473710" y="2073668"/>
                  </a:lnTo>
                  <a:lnTo>
                    <a:pt x="490220" y="2051646"/>
                  </a:lnTo>
                  <a:lnTo>
                    <a:pt x="494030" y="2044319"/>
                  </a:lnTo>
                  <a:lnTo>
                    <a:pt x="494030" y="2036508"/>
                  </a:lnTo>
                  <a:lnTo>
                    <a:pt x="491490" y="2029269"/>
                  </a:lnTo>
                  <a:lnTo>
                    <a:pt x="486410" y="2023618"/>
                  </a:lnTo>
                  <a:lnTo>
                    <a:pt x="478790" y="2020023"/>
                  </a:lnTo>
                  <a:lnTo>
                    <a:pt x="473710" y="2019757"/>
                  </a:lnTo>
                  <a:lnTo>
                    <a:pt x="471170" y="2019617"/>
                  </a:lnTo>
                  <a:lnTo>
                    <a:pt x="464820" y="2021789"/>
                  </a:lnTo>
                  <a:lnTo>
                    <a:pt x="463550" y="2022221"/>
                  </a:lnTo>
                  <a:lnTo>
                    <a:pt x="458470" y="2027631"/>
                  </a:lnTo>
                  <a:lnTo>
                    <a:pt x="441960" y="2049640"/>
                  </a:lnTo>
                  <a:lnTo>
                    <a:pt x="403860" y="2021624"/>
                  </a:lnTo>
                  <a:lnTo>
                    <a:pt x="419100" y="1999602"/>
                  </a:lnTo>
                  <a:lnTo>
                    <a:pt x="422910" y="1992274"/>
                  </a:lnTo>
                  <a:lnTo>
                    <a:pt x="400050" y="1967572"/>
                  </a:lnTo>
                  <a:lnTo>
                    <a:pt x="393700" y="1970176"/>
                  </a:lnTo>
                  <a:lnTo>
                    <a:pt x="387350" y="1975586"/>
                  </a:lnTo>
                  <a:lnTo>
                    <a:pt x="370840" y="1997608"/>
                  </a:lnTo>
                  <a:lnTo>
                    <a:pt x="341630" y="1975586"/>
                  </a:lnTo>
                  <a:lnTo>
                    <a:pt x="358140" y="1953564"/>
                  </a:lnTo>
                  <a:lnTo>
                    <a:pt x="361950" y="1946236"/>
                  </a:lnTo>
                  <a:lnTo>
                    <a:pt x="361950" y="1938426"/>
                  </a:lnTo>
                  <a:lnTo>
                    <a:pt x="359410" y="1931187"/>
                  </a:lnTo>
                  <a:lnTo>
                    <a:pt x="354330" y="1925548"/>
                  </a:lnTo>
                  <a:lnTo>
                    <a:pt x="346710" y="1921954"/>
                  </a:lnTo>
                  <a:lnTo>
                    <a:pt x="339090" y="1921548"/>
                  </a:lnTo>
                  <a:lnTo>
                    <a:pt x="331470" y="1924138"/>
                  </a:lnTo>
                  <a:lnTo>
                    <a:pt x="326390" y="1929549"/>
                  </a:lnTo>
                  <a:lnTo>
                    <a:pt x="309880" y="1951570"/>
                  </a:lnTo>
                  <a:lnTo>
                    <a:pt x="280670" y="1929549"/>
                  </a:lnTo>
                  <a:lnTo>
                    <a:pt x="297180" y="1907527"/>
                  </a:lnTo>
                  <a:lnTo>
                    <a:pt x="300990" y="1900199"/>
                  </a:lnTo>
                  <a:lnTo>
                    <a:pt x="300990" y="1892388"/>
                  </a:lnTo>
                  <a:lnTo>
                    <a:pt x="276860" y="1875510"/>
                  </a:lnTo>
                  <a:lnTo>
                    <a:pt x="271780" y="1877580"/>
                  </a:lnTo>
                  <a:lnTo>
                    <a:pt x="270510" y="1878101"/>
                  </a:lnTo>
                  <a:lnTo>
                    <a:pt x="264160" y="1883511"/>
                  </a:lnTo>
                  <a:lnTo>
                    <a:pt x="248920" y="1905533"/>
                  </a:lnTo>
                  <a:lnTo>
                    <a:pt x="219697" y="1883511"/>
                  </a:lnTo>
                  <a:lnTo>
                    <a:pt x="234950" y="1861489"/>
                  </a:lnTo>
                  <a:lnTo>
                    <a:pt x="238760" y="1854161"/>
                  </a:lnTo>
                  <a:lnTo>
                    <a:pt x="238760" y="1846351"/>
                  </a:lnTo>
                  <a:lnTo>
                    <a:pt x="236220" y="1839112"/>
                  </a:lnTo>
                  <a:lnTo>
                    <a:pt x="231140" y="1833473"/>
                  </a:lnTo>
                  <a:lnTo>
                    <a:pt x="223520" y="1829879"/>
                  </a:lnTo>
                  <a:lnTo>
                    <a:pt x="219697" y="1829676"/>
                  </a:lnTo>
                  <a:lnTo>
                    <a:pt x="215887" y="1829473"/>
                  </a:lnTo>
                  <a:lnTo>
                    <a:pt x="210807" y="1831200"/>
                  </a:lnTo>
                  <a:lnTo>
                    <a:pt x="208267" y="1832063"/>
                  </a:lnTo>
                  <a:lnTo>
                    <a:pt x="203187" y="1837474"/>
                  </a:lnTo>
                  <a:lnTo>
                    <a:pt x="186677" y="1859495"/>
                  </a:lnTo>
                  <a:lnTo>
                    <a:pt x="161277" y="1845475"/>
                  </a:lnTo>
                  <a:lnTo>
                    <a:pt x="172707" y="1809457"/>
                  </a:lnTo>
                  <a:lnTo>
                    <a:pt x="172707" y="1801317"/>
                  </a:lnTo>
                  <a:lnTo>
                    <a:pt x="171437" y="1793938"/>
                  </a:lnTo>
                  <a:lnTo>
                    <a:pt x="166357" y="1788058"/>
                  </a:lnTo>
                  <a:lnTo>
                    <a:pt x="161277" y="1785645"/>
                  </a:lnTo>
                  <a:lnTo>
                    <a:pt x="158737" y="1784426"/>
                  </a:lnTo>
                  <a:lnTo>
                    <a:pt x="149847" y="1783803"/>
                  </a:lnTo>
                  <a:lnTo>
                    <a:pt x="147307" y="1784756"/>
                  </a:lnTo>
                  <a:lnTo>
                    <a:pt x="143497" y="1786178"/>
                  </a:lnTo>
                  <a:lnTo>
                    <a:pt x="137147" y="1791182"/>
                  </a:lnTo>
                  <a:lnTo>
                    <a:pt x="133337" y="1798447"/>
                  </a:lnTo>
                  <a:lnTo>
                    <a:pt x="123177" y="1831467"/>
                  </a:lnTo>
                  <a:lnTo>
                    <a:pt x="118097" y="1830463"/>
                  </a:lnTo>
                  <a:lnTo>
                    <a:pt x="109207" y="1830463"/>
                  </a:lnTo>
                  <a:lnTo>
                    <a:pt x="99047" y="1798447"/>
                  </a:lnTo>
                  <a:lnTo>
                    <a:pt x="95237" y="1791347"/>
                  </a:lnTo>
                  <a:lnTo>
                    <a:pt x="88887" y="1786686"/>
                  </a:lnTo>
                  <a:lnTo>
                    <a:pt x="85077" y="1785670"/>
                  </a:lnTo>
                  <a:lnTo>
                    <a:pt x="81267" y="1784654"/>
                  </a:lnTo>
                  <a:lnTo>
                    <a:pt x="73647" y="1785429"/>
                  </a:lnTo>
                  <a:lnTo>
                    <a:pt x="71107" y="1786940"/>
                  </a:lnTo>
                  <a:lnTo>
                    <a:pt x="67297" y="1789201"/>
                  </a:lnTo>
                  <a:lnTo>
                    <a:pt x="62217" y="1795310"/>
                  </a:lnTo>
                  <a:lnTo>
                    <a:pt x="59677" y="1802739"/>
                  </a:lnTo>
                  <a:lnTo>
                    <a:pt x="60947" y="1810448"/>
                  </a:lnTo>
                  <a:lnTo>
                    <a:pt x="71107" y="1842477"/>
                  </a:lnTo>
                  <a:lnTo>
                    <a:pt x="64757" y="1846478"/>
                  </a:lnTo>
                  <a:lnTo>
                    <a:pt x="62217" y="1849488"/>
                  </a:lnTo>
                  <a:lnTo>
                    <a:pt x="39357" y="1833181"/>
                  </a:lnTo>
                  <a:lnTo>
                    <a:pt x="38087" y="1832279"/>
                  </a:lnTo>
                  <a:lnTo>
                    <a:pt x="35547" y="1830463"/>
                  </a:lnTo>
                  <a:lnTo>
                    <a:pt x="27927" y="1826869"/>
                  </a:lnTo>
                  <a:lnTo>
                    <a:pt x="20307" y="1826463"/>
                  </a:lnTo>
                  <a:lnTo>
                    <a:pt x="12687" y="1829066"/>
                  </a:lnTo>
                  <a:lnTo>
                    <a:pt x="7607" y="1834476"/>
                  </a:lnTo>
                  <a:lnTo>
                    <a:pt x="3797" y="1841512"/>
                  </a:lnTo>
                  <a:lnTo>
                    <a:pt x="3797" y="1848739"/>
                  </a:lnTo>
                  <a:lnTo>
                    <a:pt x="6337" y="1855584"/>
                  </a:lnTo>
                  <a:lnTo>
                    <a:pt x="11417" y="1861489"/>
                  </a:lnTo>
                  <a:lnTo>
                    <a:pt x="38087" y="1880514"/>
                  </a:lnTo>
                  <a:lnTo>
                    <a:pt x="36817" y="1883511"/>
                  </a:lnTo>
                  <a:lnTo>
                    <a:pt x="34277" y="1887512"/>
                  </a:lnTo>
                  <a:lnTo>
                    <a:pt x="33007" y="1891512"/>
                  </a:lnTo>
                  <a:lnTo>
                    <a:pt x="0" y="1891512"/>
                  </a:lnTo>
                  <a:lnTo>
                    <a:pt x="0" y="1931555"/>
                  </a:lnTo>
                  <a:lnTo>
                    <a:pt x="34277" y="1931555"/>
                  </a:lnTo>
                  <a:lnTo>
                    <a:pt x="36817" y="1935556"/>
                  </a:lnTo>
                  <a:lnTo>
                    <a:pt x="38087" y="1940560"/>
                  </a:lnTo>
                  <a:lnTo>
                    <a:pt x="39357" y="1944560"/>
                  </a:lnTo>
                  <a:lnTo>
                    <a:pt x="11417" y="1963572"/>
                  </a:lnTo>
                  <a:lnTo>
                    <a:pt x="6337" y="1969223"/>
                  </a:lnTo>
                  <a:lnTo>
                    <a:pt x="2527" y="1976462"/>
                  </a:lnTo>
                  <a:lnTo>
                    <a:pt x="2527" y="1984260"/>
                  </a:lnTo>
                  <a:lnTo>
                    <a:pt x="5067" y="1991601"/>
                  </a:lnTo>
                  <a:lnTo>
                    <a:pt x="11417" y="1997176"/>
                  </a:lnTo>
                  <a:lnTo>
                    <a:pt x="17767" y="2000224"/>
                  </a:lnTo>
                  <a:lnTo>
                    <a:pt x="26657" y="2000465"/>
                  </a:lnTo>
                  <a:lnTo>
                    <a:pt x="33007" y="1997608"/>
                  </a:lnTo>
                  <a:lnTo>
                    <a:pt x="64757" y="1976589"/>
                  </a:lnTo>
                  <a:lnTo>
                    <a:pt x="85077" y="1991601"/>
                  </a:lnTo>
                  <a:lnTo>
                    <a:pt x="69837" y="2013610"/>
                  </a:lnTo>
                  <a:lnTo>
                    <a:pt x="66027" y="2020951"/>
                  </a:lnTo>
                  <a:lnTo>
                    <a:pt x="66027" y="2028748"/>
                  </a:lnTo>
                  <a:lnTo>
                    <a:pt x="68567" y="2035987"/>
                  </a:lnTo>
                  <a:lnTo>
                    <a:pt x="73647" y="2041639"/>
                  </a:lnTo>
                  <a:lnTo>
                    <a:pt x="81267" y="2045233"/>
                  </a:lnTo>
                  <a:lnTo>
                    <a:pt x="88887" y="2045639"/>
                  </a:lnTo>
                  <a:lnTo>
                    <a:pt x="96507" y="2043049"/>
                  </a:lnTo>
                  <a:lnTo>
                    <a:pt x="101587" y="2037638"/>
                  </a:lnTo>
                  <a:lnTo>
                    <a:pt x="118097" y="2015617"/>
                  </a:lnTo>
                  <a:lnTo>
                    <a:pt x="147307" y="2037638"/>
                  </a:lnTo>
                  <a:lnTo>
                    <a:pt x="130797" y="2059647"/>
                  </a:lnTo>
                  <a:lnTo>
                    <a:pt x="128257" y="2066988"/>
                  </a:lnTo>
                  <a:lnTo>
                    <a:pt x="126987" y="2074786"/>
                  </a:lnTo>
                  <a:lnTo>
                    <a:pt x="129527" y="2082025"/>
                  </a:lnTo>
                  <a:lnTo>
                    <a:pt x="135877" y="2087676"/>
                  </a:lnTo>
                  <a:lnTo>
                    <a:pt x="142227" y="2091270"/>
                  </a:lnTo>
                  <a:lnTo>
                    <a:pt x="151117" y="2091677"/>
                  </a:lnTo>
                  <a:lnTo>
                    <a:pt x="157467" y="2089086"/>
                  </a:lnTo>
                  <a:lnTo>
                    <a:pt x="163817" y="2083676"/>
                  </a:lnTo>
                  <a:lnTo>
                    <a:pt x="180327" y="2061654"/>
                  </a:lnTo>
                  <a:lnTo>
                    <a:pt x="210807" y="2082673"/>
                  </a:lnTo>
                  <a:lnTo>
                    <a:pt x="194297" y="2104694"/>
                  </a:lnTo>
                  <a:lnTo>
                    <a:pt x="190487" y="2112022"/>
                  </a:lnTo>
                  <a:lnTo>
                    <a:pt x="189217" y="2119820"/>
                  </a:lnTo>
                  <a:lnTo>
                    <a:pt x="193027" y="2127072"/>
                  </a:lnTo>
                  <a:lnTo>
                    <a:pt x="198107" y="2132711"/>
                  </a:lnTo>
                  <a:lnTo>
                    <a:pt x="205727" y="2136305"/>
                  </a:lnTo>
                  <a:lnTo>
                    <a:pt x="213347" y="2136711"/>
                  </a:lnTo>
                  <a:lnTo>
                    <a:pt x="220967" y="2134120"/>
                  </a:lnTo>
                  <a:lnTo>
                    <a:pt x="226060" y="2128710"/>
                  </a:lnTo>
                  <a:lnTo>
                    <a:pt x="242570" y="2106688"/>
                  </a:lnTo>
                  <a:lnTo>
                    <a:pt x="271780" y="2128710"/>
                  </a:lnTo>
                  <a:lnTo>
                    <a:pt x="255270" y="2150732"/>
                  </a:lnTo>
                  <a:lnTo>
                    <a:pt x="251460" y="2158060"/>
                  </a:lnTo>
                  <a:lnTo>
                    <a:pt x="251460" y="2165858"/>
                  </a:lnTo>
                  <a:lnTo>
                    <a:pt x="254000" y="2173109"/>
                  </a:lnTo>
                  <a:lnTo>
                    <a:pt x="259080" y="2178748"/>
                  </a:lnTo>
                  <a:lnTo>
                    <a:pt x="266700" y="2182342"/>
                  </a:lnTo>
                  <a:lnTo>
                    <a:pt x="274320" y="2182749"/>
                  </a:lnTo>
                  <a:lnTo>
                    <a:pt x="281940" y="2180158"/>
                  </a:lnTo>
                  <a:lnTo>
                    <a:pt x="288290" y="2174748"/>
                  </a:lnTo>
                  <a:lnTo>
                    <a:pt x="303530" y="2152726"/>
                  </a:lnTo>
                  <a:lnTo>
                    <a:pt x="341630" y="2180755"/>
                  </a:lnTo>
                  <a:lnTo>
                    <a:pt x="326390" y="2202764"/>
                  </a:lnTo>
                  <a:lnTo>
                    <a:pt x="322580" y="2210104"/>
                  </a:lnTo>
                  <a:lnTo>
                    <a:pt x="321310" y="2217902"/>
                  </a:lnTo>
                  <a:lnTo>
                    <a:pt x="325120" y="2225141"/>
                  </a:lnTo>
                  <a:lnTo>
                    <a:pt x="330200" y="2230793"/>
                  </a:lnTo>
                  <a:lnTo>
                    <a:pt x="337820" y="2233968"/>
                  </a:lnTo>
                  <a:lnTo>
                    <a:pt x="345440" y="2234412"/>
                  </a:lnTo>
                  <a:lnTo>
                    <a:pt x="353060" y="2232063"/>
                  </a:lnTo>
                  <a:lnTo>
                    <a:pt x="358140" y="2226792"/>
                  </a:lnTo>
                  <a:lnTo>
                    <a:pt x="374650" y="2204770"/>
                  </a:lnTo>
                  <a:lnTo>
                    <a:pt x="403860" y="2226792"/>
                  </a:lnTo>
                  <a:lnTo>
                    <a:pt x="387350" y="2248801"/>
                  </a:lnTo>
                  <a:lnTo>
                    <a:pt x="383540" y="2256142"/>
                  </a:lnTo>
                  <a:lnTo>
                    <a:pt x="383540" y="2263940"/>
                  </a:lnTo>
                  <a:lnTo>
                    <a:pt x="386080" y="2271179"/>
                  </a:lnTo>
                  <a:lnTo>
                    <a:pt x="391160" y="2276830"/>
                  </a:lnTo>
                  <a:lnTo>
                    <a:pt x="398780" y="2280005"/>
                  </a:lnTo>
                  <a:lnTo>
                    <a:pt x="406400" y="2280450"/>
                  </a:lnTo>
                  <a:lnTo>
                    <a:pt x="414020" y="2278088"/>
                  </a:lnTo>
                  <a:lnTo>
                    <a:pt x="419100" y="2272830"/>
                  </a:lnTo>
                  <a:lnTo>
                    <a:pt x="435610" y="2250808"/>
                  </a:lnTo>
                  <a:lnTo>
                    <a:pt x="464820" y="2272830"/>
                  </a:lnTo>
                  <a:lnTo>
                    <a:pt x="449580" y="2294839"/>
                  </a:lnTo>
                  <a:lnTo>
                    <a:pt x="445770" y="2302179"/>
                  </a:lnTo>
                  <a:lnTo>
                    <a:pt x="444500" y="2309977"/>
                  </a:lnTo>
                  <a:lnTo>
                    <a:pt x="447040" y="2317216"/>
                  </a:lnTo>
                  <a:lnTo>
                    <a:pt x="453390" y="2322868"/>
                  </a:lnTo>
                  <a:lnTo>
                    <a:pt x="461010" y="2326043"/>
                  </a:lnTo>
                  <a:lnTo>
                    <a:pt x="468630" y="2326487"/>
                  </a:lnTo>
                  <a:lnTo>
                    <a:pt x="474980" y="2324125"/>
                  </a:lnTo>
                  <a:lnTo>
                    <a:pt x="481330" y="2318855"/>
                  </a:lnTo>
                  <a:lnTo>
                    <a:pt x="497840" y="2296845"/>
                  </a:lnTo>
                  <a:lnTo>
                    <a:pt x="513080" y="2304846"/>
                  </a:lnTo>
                  <a:lnTo>
                    <a:pt x="502920" y="2340876"/>
                  </a:lnTo>
                  <a:lnTo>
                    <a:pt x="502920" y="2349004"/>
                  </a:lnTo>
                  <a:lnTo>
                    <a:pt x="505460" y="2356396"/>
                  </a:lnTo>
                  <a:lnTo>
                    <a:pt x="510540" y="2362276"/>
                  </a:lnTo>
                  <a:lnTo>
                    <a:pt x="518160" y="2365895"/>
                  </a:lnTo>
                  <a:lnTo>
                    <a:pt x="525780" y="2366518"/>
                  </a:lnTo>
                  <a:lnTo>
                    <a:pt x="533400" y="2364143"/>
                  </a:lnTo>
                  <a:lnTo>
                    <a:pt x="538480" y="2359139"/>
                  </a:lnTo>
                  <a:lnTo>
                    <a:pt x="542290" y="2351887"/>
                  </a:lnTo>
                  <a:lnTo>
                    <a:pt x="552450" y="2318855"/>
                  </a:lnTo>
                  <a:lnTo>
                    <a:pt x="557530" y="2319858"/>
                  </a:lnTo>
                  <a:lnTo>
                    <a:pt x="566420" y="2319858"/>
                  </a:lnTo>
                  <a:lnTo>
                    <a:pt x="576580" y="2351887"/>
                  </a:lnTo>
                  <a:lnTo>
                    <a:pt x="580390" y="2358987"/>
                  </a:lnTo>
                  <a:lnTo>
                    <a:pt x="586740" y="2363647"/>
                  </a:lnTo>
                  <a:lnTo>
                    <a:pt x="594360" y="2365679"/>
                  </a:lnTo>
                  <a:lnTo>
                    <a:pt x="601980" y="2364892"/>
                  </a:lnTo>
                  <a:lnTo>
                    <a:pt x="608330" y="2361133"/>
                  </a:lnTo>
                  <a:lnTo>
                    <a:pt x="613410" y="2355011"/>
                  </a:lnTo>
                  <a:lnTo>
                    <a:pt x="615950" y="2347582"/>
                  </a:lnTo>
                  <a:lnTo>
                    <a:pt x="615950" y="2339873"/>
                  </a:lnTo>
                  <a:lnTo>
                    <a:pt x="605790" y="2307856"/>
                  </a:lnTo>
                  <a:lnTo>
                    <a:pt x="614680" y="2300846"/>
                  </a:lnTo>
                  <a:lnTo>
                    <a:pt x="640080" y="2319858"/>
                  </a:lnTo>
                  <a:lnTo>
                    <a:pt x="647700" y="2323452"/>
                  </a:lnTo>
                  <a:lnTo>
                    <a:pt x="655320" y="2323858"/>
                  </a:lnTo>
                  <a:lnTo>
                    <a:pt x="662940" y="2321268"/>
                  </a:lnTo>
                  <a:lnTo>
                    <a:pt x="669290" y="2315857"/>
                  </a:lnTo>
                  <a:lnTo>
                    <a:pt x="671830" y="2308529"/>
                  </a:lnTo>
                  <a:lnTo>
                    <a:pt x="673100" y="2300719"/>
                  </a:lnTo>
                  <a:lnTo>
                    <a:pt x="670560" y="2293480"/>
                  </a:lnTo>
                  <a:lnTo>
                    <a:pt x="664210" y="2287841"/>
                  </a:lnTo>
                  <a:lnTo>
                    <a:pt x="638810" y="2268817"/>
                  </a:lnTo>
                  <a:lnTo>
                    <a:pt x="640080" y="2265819"/>
                  </a:lnTo>
                  <a:lnTo>
                    <a:pt x="642620" y="2257806"/>
                  </a:lnTo>
                  <a:lnTo>
                    <a:pt x="675640" y="2257806"/>
                  </a:lnTo>
                  <a:lnTo>
                    <a:pt x="683260" y="2256231"/>
                  </a:lnTo>
                  <a:lnTo>
                    <a:pt x="689610" y="2251938"/>
                  </a:lnTo>
                  <a:lnTo>
                    <a:pt x="694690" y="2245563"/>
                  </a:lnTo>
                  <a:lnTo>
                    <a:pt x="695960" y="2237790"/>
                  </a:lnTo>
                  <a:close/>
                </a:path>
              </a:pathLst>
            </a:custGeom>
            <a:solidFill>
              <a:srgbClr val="008599"/>
            </a:solidFill>
          </p:spPr>
          <p:txBody>
            <a:bodyPr wrap="square" lIns="0" tIns="0" rIns="0" bIns="0" rtlCol="0"/>
            <a:lstStyle/>
            <a:p>
              <a:endParaRPr/>
            </a:p>
          </p:txBody>
        </p:sp>
        <p:sp>
          <p:nvSpPr>
            <p:cNvPr id="19" name="object 19"/>
            <p:cNvSpPr/>
            <p:nvPr/>
          </p:nvSpPr>
          <p:spPr>
            <a:xfrm>
              <a:off x="390122" y="4328971"/>
              <a:ext cx="308610" cy="83567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0" y="0"/>
              <a:ext cx="676910" cy="4040504"/>
            </a:xfrm>
            <a:custGeom>
              <a:avLst/>
              <a:gdLst/>
              <a:ahLst/>
              <a:cxnLst/>
              <a:rect l="l" t="t" r="r" b="b"/>
              <a:pathLst>
                <a:path w="676910" h="4040504">
                  <a:moveTo>
                    <a:pt x="1955" y="1516722"/>
                  </a:moveTo>
                  <a:lnTo>
                    <a:pt x="0" y="1511858"/>
                  </a:lnTo>
                  <a:lnTo>
                    <a:pt x="0" y="1529283"/>
                  </a:lnTo>
                  <a:lnTo>
                    <a:pt x="939" y="1521726"/>
                  </a:lnTo>
                  <a:lnTo>
                    <a:pt x="1955" y="1516722"/>
                  </a:lnTo>
                  <a:close/>
                </a:path>
                <a:path w="676910" h="4040504">
                  <a:moveTo>
                    <a:pt x="8890" y="1757794"/>
                  </a:moveTo>
                  <a:lnTo>
                    <a:pt x="7797" y="1751609"/>
                  </a:lnTo>
                  <a:lnTo>
                    <a:pt x="3975" y="1745907"/>
                  </a:lnTo>
                  <a:lnTo>
                    <a:pt x="0" y="1741741"/>
                  </a:lnTo>
                  <a:lnTo>
                    <a:pt x="0" y="1771548"/>
                  </a:lnTo>
                  <a:lnTo>
                    <a:pt x="3975" y="1768919"/>
                  </a:lnTo>
                  <a:lnTo>
                    <a:pt x="7518" y="1763776"/>
                  </a:lnTo>
                  <a:lnTo>
                    <a:pt x="8890" y="1757794"/>
                  </a:lnTo>
                  <a:close/>
                </a:path>
                <a:path w="676910" h="4040504">
                  <a:moveTo>
                    <a:pt x="210654" y="1362595"/>
                  </a:moveTo>
                  <a:lnTo>
                    <a:pt x="205613" y="1355598"/>
                  </a:lnTo>
                  <a:lnTo>
                    <a:pt x="197548" y="1354594"/>
                  </a:lnTo>
                  <a:lnTo>
                    <a:pt x="192506" y="1353591"/>
                  </a:lnTo>
                  <a:lnTo>
                    <a:pt x="187464" y="1355598"/>
                  </a:lnTo>
                  <a:lnTo>
                    <a:pt x="184442" y="1359598"/>
                  </a:lnTo>
                  <a:lnTo>
                    <a:pt x="151168" y="1354594"/>
                  </a:lnTo>
                  <a:lnTo>
                    <a:pt x="152133" y="1344104"/>
                  </a:lnTo>
                  <a:lnTo>
                    <a:pt x="152057" y="1333703"/>
                  </a:lnTo>
                  <a:lnTo>
                    <a:pt x="151168" y="1324902"/>
                  </a:lnTo>
                  <a:lnTo>
                    <a:pt x="151028" y="1323492"/>
                  </a:lnTo>
                  <a:lnTo>
                    <a:pt x="149148" y="1313561"/>
                  </a:lnTo>
                  <a:lnTo>
                    <a:pt x="187464" y="1303553"/>
                  </a:lnTo>
                  <a:lnTo>
                    <a:pt x="190487" y="1302550"/>
                  </a:lnTo>
                  <a:lnTo>
                    <a:pt x="192506" y="1299552"/>
                  </a:lnTo>
                  <a:lnTo>
                    <a:pt x="192506" y="1295539"/>
                  </a:lnTo>
                  <a:lnTo>
                    <a:pt x="191503" y="1292542"/>
                  </a:lnTo>
                  <a:lnTo>
                    <a:pt x="188468" y="1290535"/>
                  </a:lnTo>
                  <a:lnTo>
                    <a:pt x="184442" y="1290535"/>
                  </a:lnTo>
                  <a:lnTo>
                    <a:pt x="149148" y="1299756"/>
                  </a:lnTo>
                  <a:lnTo>
                    <a:pt x="146126" y="1300543"/>
                  </a:lnTo>
                  <a:lnTo>
                    <a:pt x="142887" y="1291551"/>
                  </a:lnTo>
                  <a:lnTo>
                    <a:pt x="139065" y="1282661"/>
                  </a:lnTo>
                  <a:lnTo>
                    <a:pt x="136042" y="1276896"/>
                  </a:lnTo>
                  <a:lnTo>
                    <a:pt x="134505" y="1273949"/>
                  </a:lnTo>
                  <a:lnTo>
                    <a:pt x="128993" y="1265516"/>
                  </a:lnTo>
                  <a:lnTo>
                    <a:pt x="156210" y="1245501"/>
                  </a:lnTo>
                  <a:lnTo>
                    <a:pt x="160248" y="1247508"/>
                  </a:lnTo>
                  <a:lnTo>
                    <a:pt x="166293" y="1247508"/>
                  </a:lnTo>
                  <a:lnTo>
                    <a:pt x="170319" y="1244498"/>
                  </a:lnTo>
                  <a:lnTo>
                    <a:pt x="176377" y="1240497"/>
                  </a:lnTo>
                  <a:lnTo>
                    <a:pt x="177380" y="1231493"/>
                  </a:lnTo>
                  <a:lnTo>
                    <a:pt x="169316" y="1219479"/>
                  </a:lnTo>
                  <a:lnTo>
                    <a:pt x="160248" y="1218488"/>
                  </a:lnTo>
                  <a:lnTo>
                    <a:pt x="154190" y="1222489"/>
                  </a:lnTo>
                  <a:lnTo>
                    <a:pt x="150164" y="1225486"/>
                  </a:lnTo>
                  <a:lnTo>
                    <a:pt x="149148" y="1227988"/>
                  </a:lnTo>
                  <a:lnTo>
                    <a:pt x="148145" y="1230490"/>
                  </a:lnTo>
                  <a:lnTo>
                    <a:pt x="149148" y="1235494"/>
                  </a:lnTo>
                  <a:lnTo>
                    <a:pt x="128993" y="1250327"/>
                  </a:lnTo>
                  <a:lnTo>
                    <a:pt x="121932" y="1255509"/>
                  </a:lnTo>
                  <a:lnTo>
                    <a:pt x="114922" y="1247609"/>
                  </a:lnTo>
                  <a:lnTo>
                    <a:pt x="107442" y="1240370"/>
                  </a:lnTo>
                  <a:lnTo>
                    <a:pt x="100761" y="1234833"/>
                  </a:lnTo>
                  <a:lnTo>
                    <a:pt x="99390" y="1233703"/>
                  </a:lnTo>
                  <a:lnTo>
                    <a:pt x="90678" y="1227493"/>
                  </a:lnTo>
                  <a:lnTo>
                    <a:pt x="110845" y="1193457"/>
                  </a:lnTo>
                  <a:lnTo>
                    <a:pt x="112852" y="1190459"/>
                  </a:lnTo>
                  <a:lnTo>
                    <a:pt x="111848" y="1186459"/>
                  </a:lnTo>
                  <a:lnTo>
                    <a:pt x="105803" y="1182458"/>
                  </a:lnTo>
                  <a:lnTo>
                    <a:pt x="101765" y="1183449"/>
                  </a:lnTo>
                  <a:lnTo>
                    <a:pt x="99745" y="1186459"/>
                  </a:lnTo>
                  <a:lnTo>
                    <a:pt x="90678" y="1201775"/>
                  </a:lnTo>
                  <a:lnTo>
                    <a:pt x="79590" y="1220482"/>
                  </a:lnTo>
                  <a:lnTo>
                    <a:pt x="71081" y="1216342"/>
                  </a:lnTo>
                  <a:lnTo>
                    <a:pt x="62191" y="1212850"/>
                  </a:lnTo>
                  <a:lnTo>
                    <a:pt x="55384" y="1210703"/>
                  </a:lnTo>
                  <a:lnTo>
                    <a:pt x="52933" y="1209929"/>
                  </a:lnTo>
                  <a:lnTo>
                    <a:pt x="43294" y="1207477"/>
                  </a:lnTo>
                  <a:lnTo>
                    <a:pt x="48336" y="1174445"/>
                  </a:lnTo>
                  <a:lnTo>
                    <a:pt x="53378" y="1172451"/>
                  </a:lnTo>
                  <a:lnTo>
                    <a:pt x="56400" y="1168438"/>
                  </a:lnTo>
                  <a:lnTo>
                    <a:pt x="57404" y="1163434"/>
                  </a:lnTo>
                  <a:lnTo>
                    <a:pt x="58407" y="1155433"/>
                  </a:lnTo>
                  <a:lnTo>
                    <a:pt x="53378" y="1148422"/>
                  </a:lnTo>
                  <a:lnTo>
                    <a:pt x="45300" y="1147432"/>
                  </a:lnTo>
                  <a:lnTo>
                    <a:pt x="43294" y="1147648"/>
                  </a:lnTo>
                  <a:lnTo>
                    <a:pt x="36233" y="1148422"/>
                  </a:lnTo>
                  <a:lnTo>
                    <a:pt x="33210" y="1150569"/>
                  </a:lnTo>
                  <a:lnTo>
                    <a:pt x="29171" y="1153426"/>
                  </a:lnTo>
                  <a:lnTo>
                    <a:pt x="28168" y="1160437"/>
                  </a:lnTo>
                  <a:lnTo>
                    <a:pt x="27152" y="1165440"/>
                  </a:lnTo>
                  <a:lnTo>
                    <a:pt x="29171" y="1170444"/>
                  </a:lnTo>
                  <a:lnTo>
                    <a:pt x="33210" y="1173441"/>
                  </a:lnTo>
                  <a:lnTo>
                    <a:pt x="28168" y="1206474"/>
                  </a:lnTo>
                  <a:lnTo>
                    <a:pt x="17589" y="1205522"/>
                  </a:lnTo>
                  <a:lnTo>
                    <a:pt x="7124" y="1205598"/>
                  </a:lnTo>
                  <a:lnTo>
                    <a:pt x="0" y="1206296"/>
                  </a:lnTo>
                  <a:lnTo>
                    <a:pt x="0" y="1481924"/>
                  </a:lnTo>
                  <a:lnTo>
                    <a:pt x="939" y="1475689"/>
                  </a:lnTo>
                  <a:lnTo>
                    <a:pt x="11518" y="1476641"/>
                  </a:lnTo>
                  <a:lnTo>
                    <a:pt x="21996" y="1476565"/>
                  </a:lnTo>
                  <a:lnTo>
                    <a:pt x="32283" y="1475549"/>
                  </a:lnTo>
                  <a:lnTo>
                    <a:pt x="42278" y="1473682"/>
                  </a:lnTo>
                  <a:lnTo>
                    <a:pt x="52362" y="1511719"/>
                  </a:lnTo>
                  <a:lnTo>
                    <a:pt x="53378" y="1514716"/>
                  </a:lnTo>
                  <a:lnTo>
                    <a:pt x="56400" y="1516722"/>
                  </a:lnTo>
                  <a:lnTo>
                    <a:pt x="60426" y="1516722"/>
                  </a:lnTo>
                  <a:lnTo>
                    <a:pt x="63449" y="1515719"/>
                  </a:lnTo>
                  <a:lnTo>
                    <a:pt x="65468" y="1512722"/>
                  </a:lnTo>
                  <a:lnTo>
                    <a:pt x="65468" y="1508721"/>
                  </a:lnTo>
                  <a:lnTo>
                    <a:pt x="55384" y="1470685"/>
                  </a:lnTo>
                  <a:lnTo>
                    <a:pt x="64452" y="1467459"/>
                  </a:lnTo>
                  <a:lnTo>
                    <a:pt x="73406" y="1463675"/>
                  </a:lnTo>
                  <a:lnTo>
                    <a:pt x="82181" y="1459141"/>
                  </a:lnTo>
                  <a:lnTo>
                    <a:pt x="90678" y="1453667"/>
                  </a:lnTo>
                  <a:lnTo>
                    <a:pt x="110845" y="1480693"/>
                  </a:lnTo>
                  <a:lnTo>
                    <a:pt x="108826" y="1484693"/>
                  </a:lnTo>
                  <a:lnTo>
                    <a:pt x="108826" y="1490700"/>
                  </a:lnTo>
                  <a:lnTo>
                    <a:pt x="111848" y="1494701"/>
                  </a:lnTo>
                  <a:lnTo>
                    <a:pt x="115887" y="1500708"/>
                  </a:lnTo>
                  <a:lnTo>
                    <a:pt x="124955" y="1501711"/>
                  </a:lnTo>
                  <a:lnTo>
                    <a:pt x="137058" y="1493697"/>
                  </a:lnTo>
                  <a:lnTo>
                    <a:pt x="138061" y="1484693"/>
                  </a:lnTo>
                  <a:lnTo>
                    <a:pt x="134023" y="1478686"/>
                  </a:lnTo>
                  <a:lnTo>
                    <a:pt x="131000" y="1474685"/>
                  </a:lnTo>
                  <a:lnTo>
                    <a:pt x="125958" y="1472692"/>
                  </a:lnTo>
                  <a:lnTo>
                    <a:pt x="120916" y="1473682"/>
                  </a:lnTo>
                  <a:lnTo>
                    <a:pt x="110845" y="1460182"/>
                  </a:lnTo>
                  <a:lnTo>
                    <a:pt x="100761" y="1446669"/>
                  </a:lnTo>
                  <a:lnTo>
                    <a:pt x="108712" y="1439710"/>
                  </a:lnTo>
                  <a:lnTo>
                    <a:pt x="116001" y="1432280"/>
                  </a:lnTo>
                  <a:lnTo>
                    <a:pt x="122732" y="1424292"/>
                  </a:lnTo>
                  <a:lnTo>
                    <a:pt x="128993" y="1415643"/>
                  </a:lnTo>
                  <a:lnTo>
                    <a:pt x="163271" y="1435658"/>
                  </a:lnTo>
                  <a:lnTo>
                    <a:pt x="166293" y="1437665"/>
                  </a:lnTo>
                  <a:lnTo>
                    <a:pt x="170319" y="1436662"/>
                  </a:lnTo>
                  <a:lnTo>
                    <a:pt x="174358" y="1430655"/>
                  </a:lnTo>
                  <a:lnTo>
                    <a:pt x="173355" y="1426654"/>
                  </a:lnTo>
                  <a:lnTo>
                    <a:pt x="170319" y="1424647"/>
                  </a:lnTo>
                  <a:lnTo>
                    <a:pt x="136042" y="1404632"/>
                  </a:lnTo>
                  <a:lnTo>
                    <a:pt x="140220" y="1396187"/>
                  </a:lnTo>
                  <a:lnTo>
                    <a:pt x="143738" y="1387373"/>
                  </a:lnTo>
                  <a:lnTo>
                    <a:pt x="146685" y="1378178"/>
                  </a:lnTo>
                  <a:lnTo>
                    <a:pt x="149148" y="1368602"/>
                  </a:lnTo>
                  <a:lnTo>
                    <a:pt x="182422" y="1373606"/>
                  </a:lnTo>
                  <a:lnTo>
                    <a:pt x="184442" y="1378610"/>
                  </a:lnTo>
                  <a:lnTo>
                    <a:pt x="188468" y="1381620"/>
                  </a:lnTo>
                  <a:lnTo>
                    <a:pt x="193509" y="1382610"/>
                  </a:lnTo>
                  <a:lnTo>
                    <a:pt x="201574" y="1383614"/>
                  </a:lnTo>
                  <a:lnTo>
                    <a:pt x="208635" y="1378610"/>
                  </a:lnTo>
                  <a:lnTo>
                    <a:pt x="210654" y="1362595"/>
                  </a:lnTo>
                  <a:close/>
                </a:path>
                <a:path w="676910" h="4040504">
                  <a:moveTo>
                    <a:pt x="313728" y="3625824"/>
                  </a:moveTo>
                  <a:lnTo>
                    <a:pt x="310108" y="3587496"/>
                  </a:lnTo>
                  <a:lnTo>
                    <a:pt x="281609" y="3543668"/>
                  </a:lnTo>
                  <a:lnTo>
                    <a:pt x="278206" y="3540341"/>
                  </a:lnTo>
                  <a:lnTo>
                    <a:pt x="268122" y="3535121"/>
                  </a:lnTo>
                  <a:lnTo>
                    <a:pt x="243573" y="3522421"/>
                  </a:lnTo>
                  <a:lnTo>
                    <a:pt x="224764" y="3520871"/>
                  </a:lnTo>
                  <a:lnTo>
                    <a:pt x="206121" y="3519322"/>
                  </a:lnTo>
                  <a:lnTo>
                    <a:pt x="188468" y="3524808"/>
                  </a:lnTo>
                  <a:lnTo>
                    <a:pt x="170167" y="3530498"/>
                  </a:lnTo>
                  <a:lnTo>
                    <a:pt x="147142" y="3549523"/>
                  </a:lnTo>
                  <a:lnTo>
                    <a:pt x="140081" y="3555352"/>
                  </a:lnTo>
                  <a:lnTo>
                    <a:pt x="112852" y="3589058"/>
                  </a:lnTo>
                  <a:lnTo>
                    <a:pt x="78574" y="3631488"/>
                  </a:lnTo>
                  <a:lnTo>
                    <a:pt x="44297" y="3673919"/>
                  </a:lnTo>
                  <a:lnTo>
                    <a:pt x="11023" y="3715105"/>
                  </a:lnTo>
                  <a:lnTo>
                    <a:pt x="0" y="3728758"/>
                  </a:lnTo>
                  <a:lnTo>
                    <a:pt x="0" y="3797846"/>
                  </a:lnTo>
                  <a:lnTo>
                    <a:pt x="10020" y="3806558"/>
                  </a:lnTo>
                  <a:lnTo>
                    <a:pt x="16065" y="3811562"/>
                  </a:lnTo>
                  <a:lnTo>
                    <a:pt x="25146" y="3810558"/>
                  </a:lnTo>
                  <a:lnTo>
                    <a:pt x="35229" y="3798557"/>
                  </a:lnTo>
                  <a:lnTo>
                    <a:pt x="34213" y="3789540"/>
                  </a:lnTo>
                  <a:lnTo>
                    <a:pt x="28168" y="3784536"/>
                  </a:lnTo>
                  <a:lnTo>
                    <a:pt x="11023" y="3770528"/>
                  </a:lnTo>
                  <a:lnTo>
                    <a:pt x="27152" y="3750513"/>
                  </a:lnTo>
                  <a:lnTo>
                    <a:pt x="43294" y="3765524"/>
                  </a:lnTo>
                  <a:lnTo>
                    <a:pt x="49339" y="3770528"/>
                  </a:lnTo>
                  <a:lnTo>
                    <a:pt x="58407" y="3769525"/>
                  </a:lnTo>
                  <a:lnTo>
                    <a:pt x="68491" y="3757523"/>
                  </a:lnTo>
                  <a:lnTo>
                    <a:pt x="67487" y="3748506"/>
                  </a:lnTo>
                  <a:lnTo>
                    <a:pt x="61442" y="3743502"/>
                  </a:lnTo>
                  <a:lnTo>
                    <a:pt x="44297" y="3729494"/>
                  </a:lnTo>
                  <a:lnTo>
                    <a:pt x="60426" y="3709479"/>
                  </a:lnTo>
                  <a:lnTo>
                    <a:pt x="77571" y="3723487"/>
                  </a:lnTo>
                  <a:lnTo>
                    <a:pt x="83616" y="3728491"/>
                  </a:lnTo>
                  <a:lnTo>
                    <a:pt x="92697" y="3727500"/>
                  </a:lnTo>
                  <a:lnTo>
                    <a:pt x="102768" y="3715486"/>
                  </a:lnTo>
                  <a:lnTo>
                    <a:pt x="101765" y="3706482"/>
                  </a:lnTo>
                  <a:lnTo>
                    <a:pt x="95719" y="3701478"/>
                  </a:lnTo>
                  <a:lnTo>
                    <a:pt x="78574" y="3687457"/>
                  </a:lnTo>
                  <a:lnTo>
                    <a:pt x="94703" y="3667442"/>
                  </a:lnTo>
                  <a:lnTo>
                    <a:pt x="111848" y="3681463"/>
                  </a:lnTo>
                  <a:lnTo>
                    <a:pt x="117894" y="3686467"/>
                  </a:lnTo>
                  <a:lnTo>
                    <a:pt x="126974" y="3685463"/>
                  </a:lnTo>
                  <a:lnTo>
                    <a:pt x="137058" y="3673449"/>
                  </a:lnTo>
                  <a:lnTo>
                    <a:pt x="136042" y="3664445"/>
                  </a:lnTo>
                  <a:lnTo>
                    <a:pt x="129997" y="3659441"/>
                  </a:lnTo>
                  <a:lnTo>
                    <a:pt x="112852" y="3645433"/>
                  </a:lnTo>
                  <a:lnTo>
                    <a:pt x="128993" y="3625418"/>
                  </a:lnTo>
                  <a:lnTo>
                    <a:pt x="146126" y="3639426"/>
                  </a:lnTo>
                  <a:lnTo>
                    <a:pt x="152171" y="3644430"/>
                  </a:lnTo>
                  <a:lnTo>
                    <a:pt x="161251" y="3643426"/>
                  </a:lnTo>
                  <a:lnTo>
                    <a:pt x="171335" y="3631412"/>
                  </a:lnTo>
                  <a:lnTo>
                    <a:pt x="170319" y="3622408"/>
                  </a:lnTo>
                  <a:lnTo>
                    <a:pt x="164274" y="3617404"/>
                  </a:lnTo>
                  <a:lnTo>
                    <a:pt x="147142" y="3603396"/>
                  </a:lnTo>
                  <a:lnTo>
                    <a:pt x="168313" y="3577374"/>
                  </a:lnTo>
                  <a:lnTo>
                    <a:pt x="182422" y="3597389"/>
                  </a:lnTo>
                  <a:lnTo>
                    <a:pt x="187464" y="3603396"/>
                  </a:lnTo>
                  <a:lnTo>
                    <a:pt x="195529" y="3605403"/>
                  </a:lnTo>
                  <a:lnTo>
                    <a:pt x="207632" y="3595395"/>
                  </a:lnTo>
                  <a:lnTo>
                    <a:pt x="209651" y="3587381"/>
                  </a:lnTo>
                  <a:lnTo>
                    <a:pt x="204609" y="3581374"/>
                  </a:lnTo>
                  <a:lnTo>
                    <a:pt x="188468" y="3559365"/>
                  </a:lnTo>
                  <a:lnTo>
                    <a:pt x="197116" y="3555441"/>
                  </a:lnTo>
                  <a:lnTo>
                    <a:pt x="206248" y="3552736"/>
                  </a:lnTo>
                  <a:lnTo>
                    <a:pt x="215557" y="3551339"/>
                  </a:lnTo>
                  <a:lnTo>
                    <a:pt x="224764" y="3551351"/>
                  </a:lnTo>
                  <a:lnTo>
                    <a:pt x="215696" y="3572370"/>
                  </a:lnTo>
                  <a:lnTo>
                    <a:pt x="218719" y="3580371"/>
                  </a:lnTo>
                  <a:lnTo>
                    <a:pt x="225780" y="3582378"/>
                  </a:lnTo>
                  <a:lnTo>
                    <a:pt x="226783" y="3583381"/>
                  </a:lnTo>
                  <a:lnTo>
                    <a:pt x="233845" y="3586378"/>
                  </a:lnTo>
                  <a:lnTo>
                    <a:pt x="241909" y="3583381"/>
                  </a:lnTo>
                  <a:lnTo>
                    <a:pt x="243928" y="3576370"/>
                  </a:lnTo>
                  <a:lnTo>
                    <a:pt x="250977" y="3560356"/>
                  </a:lnTo>
                  <a:lnTo>
                    <a:pt x="254012" y="3562362"/>
                  </a:lnTo>
                  <a:lnTo>
                    <a:pt x="256019" y="3563366"/>
                  </a:lnTo>
                  <a:lnTo>
                    <a:pt x="259054" y="3565360"/>
                  </a:lnTo>
                  <a:lnTo>
                    <a:pt x="268122" y="3574377"/>
                  </a:lnTo>
                  <a:lnTo>
                    <a:pt x="254012" y="3584384"/>
                  </a:lnTo>
                  <a:lnTo>
                    <a:pt x="247954" y="3588385"/>
                  </a:lnTo>
                  <a:lnTo>
                    <a:pt x="246951" y="3597389"/>
                  </a:lnTo>
                  <a:lnTo>
                    <a:pt x="250977" y="3603396"/>
                  </a:lnTo>
                  <a:lnTo>
                    <a:pt x="251993" y="3604399"/>
                  </a:lnTo>
                  <a:lnTo>
                    <a:pt x="254012" y="3611397"/>
                  </a:lnTo>
                  <a:lnTo>
                    <a:pt x="263080" y="3612400"/>
                  </a:lnTo>
                  <a:lnTo>
                    <a:pt x="269125" y="3608400"/>
                  </a:lnTo>
                  <a:lnTo>
                    <a:pt x="279209" y="3601389"/>
                  </a:lnTo>
                  <a:lnTo>
                    <a:pt x="280225" y="3604399"/>
                  </a:lnTo>
                  <a:lnTo>
                    <a:pt x="280225" y="3607397"/>
                  </a:lnTo>
                  <a:lnTo>
                    <a:pt x="281228" y="3609403"/>
                  </a:lnTo>
                  <a:lnTo>
                    <a:pt x="281609" y="3616134"/>
                  </a:lnTo>
                  <a:lnTo>
                    <a:pt x="281228" y="3622789"/>
                  </a:lnTo>
                  <a:lnTo>
                    <a:pt x="280098" y="3629241"/>
                  </a:lnTo>
                  <a:lnTo>
                    <a:pt x="278206" y="3635425"/>
                  </a:lnTo>
                  <a:lnTo>
                    <a:pt x="264083" y="3629520"/>
                  </a:lnTo>
                  <a:lnTo>
                    <a:pt x="259054" y="3627412"/>
                  </a:lnTo>
                  <a:lnTo>
                    <a:pt x="251993" y="3624415"/>
                  </a:lnTo>
                  <a:lnTo>
                    <a:pt x="243928" y="3627412"/>
                  </a:lnTo>
                  <a:lnTo>
                    <a:pt x="241909" y="3634422"/>
                  </a:lnTo>
                  <a:lnTo>
                    <a:pt x="240906" y="3635425"/>
                  </a:lnTo>
                  <a:lnTo>
                    <a:pt x="237871" y="3642423"/>
                  </a:lnTo>
                  <a:lnTo>
                    <a:pt x="240906" y="3650437"/>
                  </a:lnTo>
                  <a:lnTo>
                    <a:pt x="247954" y="3652431"/>
                  </a:lnTo>
                  <a:lnTo>
                    <a:pt x="264083" y="3659441"/>
                  </a:lnTo>
                  <a:lnTo>
                    <a:pt x="243928" y="3684460"/>
                  </a:lnTo>
                  <a:lnTo>
                    <a:pt x="225780" y="3669614"/>
                  </a:lnTo>
                  <a:lnTo>
                    <a:pt x="220738" y="3665448"/>
                  </a:lnTo>
                  <a:lnTo>
                    <a:pt x="211658" y="3666452"/>
                  </a:lnTo>
                  <a:lnTo>
                    <a:pt x="201574" y="3678453"/>
                  </a:lnTo>
                  <a:lnTo>
                    <a:pt x="202590" y="3687457"/>
                  </a:lnTo>
                  <a:lnTo>
                    <a:pt x="208635" y="3692461"/>
                  </a:lnTo>
                  <a:lnTo>
                    <a:pt x="225780" y="3706482"/>
                  </a:lnTo>
                  <a:lnTo>
                    <a:pt x="209651" y="3726497"/>
                  </a:lnTo>
                  <a:lnTo>
                    <a:pt x="191503" y="3711651"/>
                  </a:lnTo>
                  <a:lnTo>
                    <a:pt x="186461" y="3707485"/>
                  </a:lnTo>
                  <a:lnTo>
                    <a:pt x="177380" y="3708476"/>
                  </a:lnTo>
                  <a:lnTo>
                    <a:pt x="167297" y="3720490"/>
                  </a:lnTo>
                  <a:lnTo>
                    <a:pt x="168313" y="3729494"/>
                  </a:lnTo>
                  <a:lnTo>
                    <a:pt x="174358" y="3734498"/>
                  </a:lnTo>
                  <a:lnTo>
                    <a:pt x="191503" y="3748506"/>
                  </a:lnTo>
                  <a:lnTo>
                    <a:pt x="175361" y="3768534"/>
                  </a:lnTo>
                  <a:lnTo>
                    <a:pt x="157213" y="3753688"/>
                  </a:lnTo>
                  <a:lnTo>
                    <a:pt x="152171" y="3749510"/>
                  </a:lnTo>
                  <a:lnTo>
                    <a:pt x="143103" y="3750513"/>
                  </a:lnTo>
                  <a:lnTo>
                    <a:pt x="133019" y="3762527"/>
                  </a:lnTo>
                  <a:lnTo>
                    <a:pt x="134023" y="3771531"/>
                  </a:lnTo>
                  <a:lnTo>
                    <a:pt x="140081" y="3776535"/>
                  </a:lnTo>
                  <a:lnTo>
                    <a:pt x="157213" y="3790543"/>
                  </a:lnTo>
                  <a:lnTo>
                    <a:pt x="141084" y="3810558"/>
                  </a:lnTo>
                  <a:lnTo>
                    <a:pt x="122936" y="3795712"/>
                  </a:lnTo>
                  <a:lnTo>
                    <a:pt x="117894" y="3791547"/>
                  </a:lnTo>
                  <a:lnTo>
                    <a:pt x="108826" y="3792550"/>
                  </a:lnTo>
                  <a:lnTo>
                    <a:pt x="98742" y="3804551"/>
                  </a:lnTo>
                  <a:lnTo>
                    <a:pt x="99745" y="3813568"/>
                  </a:lnTo>
                  <a:lnTo>
                    <a:pt x="105803" y="3818572"/>
                  </a:lnTo>
                  <a:lnTo>
                    <a:pt x="122936" y="3832580"/>
                  </a:lnTo>
                  <a:lnTo>
                    <a:pt x="106807" y="3852595"/>
                  </a:lnTo>
                  <a:lnTo>
                    <a:pt x="88658" y="3837749"/>
                  </a:lnTo>
                  <a:lnTo>
                    <a:pt x="83616" y="3833584"/>
                  </a:lnTo>
                  <a:lnTo>
                    <a:pt x="74549" y="3834587"/>
                  </a:lnTo>
                  <a:lnTo>
                    <a:pt x="64465" y="3846588"/>
                  </a:lnTo>
                  <a:lnTo>
                    <a:pt x="65468" y="3855593"/>
                  </a:lnTo>
                  <a:lnTo>
                    <a:pt x="71513" y="3860596"/>
                  </a:lnTo>
                  <a:lnTo>
                    <a:pt x="88658" y="3874617"/>
                  </a:lnTo>
                  <a:lnTo>
                    <a:pt x="68491" y="3899636"/>
                  </a:lnTo>
                  <a:lnTo>
                    <a:pt x="50342" y="3884790"/>
                  </a:lnTo>
                  <a:lnTo>
                    <a:pt x="45300" y="3880624"/>
                  </a:lnTo>
                  <a:lnTo>
                    <a:pt x="36233" y="3881615"/>
                  </a:lnTo>
                  <a:lnTo>
                    <a:pt x="26149" y="3893629"/>
                  </a:lnTo>
                  <a:lnTo>
                    <a:pt x="27152" y="3902633"/>
                  </a:lnTo>
                  <a:lnTo>
                    <a:pt x="33210" y="3907637"/>
                  </a:lnTo>
                  <a:lnTo>
                    <a:pt x="50342" y="3921645"/>
                  </a:lnTo>
                  <a:lnTo>
                    <a:pt x="34213" y="3941673"/>
                  </a:lnTo>
                  <a:lnTo>
                    <a:pt x="16065" y="3926827"/>
                  </a:lnTo>
                  <a:lnTo>
                    <a:pt x="11023" y="3922649"/>
                  </a:lnTo>
                  <a:lnTo>
                    <a:pt x="1955" y="3923652"/>
                  </a:lnTo>
                  <a:lnTo>
                    <a:pt x="0" y="3925989"/>
                  </a:lnTo>
                  <a:lnTo>
                    <a:pt x="0" y="3950551"/>
                  </a:lnTo>
                  <a:lnTo>
                    <a:pt x="16065" y="3963682"/>
                  </a:lnTo>
                  <a:lnTo>
                    <a:pt x="0" y="3983634"/>
                  </a:lnTo>
                  <a:lnTo>
                    <a:pt x="0" y="4040314"/>
                  </a:lnTo>
                  <a:lnTo>
                    <a:pt x="292315" y="3678453"/>
                  </a:lnTo>
                  <a:lnTo>
                    <a:pt x="302856" y="3662413"/>
                  </a:lnTo>
                  <a:lnTo>
                    <a:pt x="310083" y="3644684"/>
                  </a:lnTo>
                  <a:lnTo>
                    <a:pt x="313728" y="3625824"/>
                  </a:lnTo>
                  <a:close/>
                </a:path>
                <a:path w="676910" h="4040504">
                  <a:moveTo>
                    <a:pt x="321564" y="1611795"/>
                  </a:moveTo>
                  <a:lnTo>
                    <a:pt x="310210" y="1572145"/>
                  </a:lnTo>
                  <a:lnTo>
                    <a:pt x="279209" y="1534147"/>
                  </a:lnTo>
                  <a:lnTo>
                    <a:pt x="272173" y="1528140"/>
                  </a:lnTo>
                  <a:lnTo>
                    <a:pt x="265099" y="1524228"/>
                  </a:lnTo>
                  <a:lnTo>
                    <a:pt x="252869" y="1517472"/>
                  </a:lnTo>
                  <a:lnTo>
                    <a:pt x="231876" y="1510931"/>
                  </a:lnTo>
                  <a:lnTo>
                    <a:pt x="219722" y="1509725"/>
                  </a:lnTo>
                  <a:lnTo>
                    <a:pt x="209651" y="1508721"/>
                  </a:lnTo>
                  <a:lnTo>
                    <a:pt x="165036" y="1515973"/>
                  </a:lnTo>
                  <a:lnTo>
                    <a:pt x="127977" y="1539735"/>
                  </a:lnTo>
                  <a:lnTo>
                    <a:pt x="125958" y="1541678"/>
                  </a:lnTo>
                  <a:lnTo>
                    <a:pt x="74549" y="1591005"/>
                  </a:lnTo>
                  <a:lnTo>
                    <a:pt x="30187" y="1633562"/>
                  </a:lnTo>
                  <a:lnTo>
                    <a:pt x="0" y="1662518"/>
                  </a:lnTo>
                  <a:lnTo>
                    <a:pt x="0" y="1713496"/>
                  </a:lnTo>
                  <a:lnTo>
                    <a:pt x="6997" y="1706880"/>
                  </a:lnTo>
                  <a:lnTo>
                    <a:pt x="25146" y="1725891"/>
                  </a:lnTo>
                  <a:lnTo>
                    <a:pt x="30327" y="1729409"/>
                  </a:lnTo>
                  <a:lnTo>
                    <a:pt x="36360" y="1730768"/>
                  </a:lnTo>
                  <a:lnTo>
                    <a:pt x="42583" y="1729689"/>
                  </a:lnTo>
                  <a:lnTo>
                    <a:pt x="48336" y="1725891"/>
                  </a:lnTo>
                  <a:lnTo>
                    <a:pt x="51879" y="1720748"/>
                  </a:lnTo>
                  <a:lnTo>
                    <a:pt x="53251" y="1714754"/>
                  </a:lnTo>
                  <a:lnTo>
                    <a:pt x="52158" y="1708581"/>
                  </a:lnTo>
                  <a:lnTo>
                    <a:pt x="48336" y="1702866"/>
                  </a:lnTo>
                  <a:lnTo>
                    <a:pt x="30187" y="1683854"/>
                  </a:lnTo>
                  <a:lnTo>
                    <a:pt x="51358" y="1663839"/>
                  </a:lnTo>
                  <a:lnTo>
                    <a:pt x="69507" y="1682851"/>
                  </a:lnTo>
                  <a:lnTo>
                    <a:pt x="74688" y="1686369"/>
                  </a:lnTo>
                  <a:lnTo>
                    <a:pt x="80721" y="1687728"/>
                  </a:lnTo>
                  <a:lnTo>
                    <a:pt x="86944" y="1686661"/>
                  </a:lnTo>
                  <a:lnTo>
                    <a:pt x="92697" y="1682851"/>
                  </a:lnTo>
                  <a:lnTo>
                    <a:pt x="96240" y="1677708"/>
                  </a:lnTo>
                  <a:lnTo>
                    <a:pt x="97612" y="1671726"/>
                  </a:lnTo>
                  <a:lnTo>
                    <a:pt x="96520" y="1665541"/>
                  </a:lnTo>
                  <a:lnTo>
                    <a:pt x="92697" y="1659839"/>
                  </a:lnTo>
                  <a:lnTo>
                    <a:pt x="74549" y="1640827"/>
                  </a:lnTo>
                  <a:lnTo>
                    <a:pt x="102768" y="1613801"/>
                  </a:lnTo>
                  <a:lnTo>
                    <a:pt x="119913" y="1632813"/>
                  </a:lnTo>
                  <a:lnTo>
                    <a:pt x="125095" y="1636776"/>
                  </a:lnTo>
                  <a:lnTo>
                    <a:pt x="131127" y="1638198"/>
                  </a:lnTo>
                  <a:lnTo>
                    <a:pt x="137350" y="1637182"/>
                  </a:lnTo>
                  <a:lnTo>
                    <a:pt x="143103" y="1633816"/>
                  </a:lnTo>
                  <a:lnTo>
                    <a:pt x="147091" y="1628673"/>
                  </a:lnTo>
                  <a:lnTo>
                    <a:pt x="148526" y="1622679"/>
                  </a:lnTo>
                  <a:lnTo>
                    <a:pt x="147497" y="1616506"/>
                  </a:lnTo>
                  <a:lnTo>
                    <a:pt x="144106" y="1610791"/>
                  </a:lnTo>
                  <a:lnTo>
                    <a:pt x="125958" y="1590776"/>
                  </a:lnTo>
                  <a:lnTo>
                    <a:pt x="152171" y="1565757"/>
                  </a:lnTo>
                  <a:lnTo>
                    <a:pt x="164274" y="1586776"/>
                  </a:lnTo>
                  <a:lnTo>
                    <a:pt x="168313" y="1591792"/>
                  </a:lnTo>
                  <a:lnTo>
                    <a:pt x="173850" y="1594662"/>
                  </a:lnTo>
                  <a:lnTo>
                    <a:pt x="180149" y="1595081"/>
                  </a:lnTo>
                  <a:lnTo>
                    <a:pt x="186461" y="1592783"/>
                  </a:lnTo>
                  <a:lnTo>
                    <a:pt x="191516" y="1588782"/>
                  </a:lnTo>
                  <a:lnTo>
                    <a:pt x="194398" y="1583270"/>
                  </a:lnTo>
                  <a:lnTo>
                    <a:pt x="194818" y="1577022"/>
                  </a:lnTo>
                  <a:lnTo>
                    <a:pt x="192506" y="1570761"/>
                  </a:lnTo>
                  <a:lnTo>
                    <a:pt x="179400" y="1547749"/>
                  </a:lnTo>
                  <a:lnTo>
                    <a:pt x="185496" y="1545755"/>
                  </a:lnTo>
                  <a:lnTo>
                    <a:pt x="192125" y="1544243"/>
                  </a:lnTo>
                  <a:lnTo>
                    <a:pt x="198818" y="1543519"/>
                  </a:lnTo>
                  <a:lnTo>
                    <a:pt x="205613" y="1543748"/>
                  </a:lnTo>
                  <a:lnTo>
                    <a:pt x="211658" y="1547749"/>
                  </a:lnTo>
                  <a:lnTo>
                    <a:pt x="215696" y="1548752"/>
                  </a:lnTo>
                  <a:lnTo>
                    <a:pt x="219722" y="1548752"/>
                  </a:lnTo>
                  <a:lnTo>
                    <a:pt x="213677" y="1559763"/>
                  </a:lnTo>
                  <a:lnTo>
                    <a:pt x="209651" y="1566760"/>
                  </a:lnTo>
                  <a:lnTo>
                    <a:pt x="211658" y="1576768"/>
                  </a:lnTo>
                  <a:lnTo>
                    <a:pt x="218719" y="1580769"/>
                  </a:lnTo>
                  <a:lnTo>
                    <a:pt x="219722" y="1581772"/>
                  </a:lnTo>
                  <a:lnTo>
                    <a:pt x="226783" y="1585772"/>
                  </a:lnTo>
                  <a:lnTo>
                    <a:pt x="236867" y="1583778"/>
                  </a:lnTo>
                  <a:lnTo>
                    <a:pt x="240906" y="1576768"/>
                  </a:lnTo>
                  <a:lnTo>
                    <a:pt x="248970" y="1561757"/>
                  </a:lnTo>
                  <a:lnTo>
                    <a:pt x="252869" y="1564665"/>
                  </a:lnTo>
                  <a:lnTo>
                    <a:pt x="256019" y="1566760"/>
                  </a:lnTo>
                  <a:lnTo>
                    <a:pt x="259054" y="1570761"/>
                  </a:lnTo>
                  <a:lnTo>
                    <a:pt x="261061" y="1573771"/>
                  </a:lnTo>
                  <a:lnTo>
                    <a:pt x="263080" y="1575765"/>
                  </a:lnTo>
                  <a:lnTo>
                    <a:pt x="265099" y="1578775"/>
                  </a:lnTo>
                  <a:lnTo>
                    <a:pt x="249974" y="1586776"/>
                  </a:lnTo>
                  <a:lnTo>
                    <a:pt x="242912" y="1590776"/>
                  </a:lnTo>
                  <a:lnTo>
                    <a:pt x="239890" y="1599793"/>
                  </a:lnTo>
                  <a:lnTo>
                    <a:pt x="243928" y="1607794"/>
                  </a:lnTo>
                  <a:lnTo>
                    <a:pt x="244932" y="1608797"/>
                  </a:lnTo>
                  <a:lnTo>
                    <a:pt x="248970" y="1615808"/>
                  </a:lnTo>
                  <a:lnTo>
                    <a:pt x="258038" y="1618805"/>
                  </a:lnTo>
                  <a:lnTo>
                    <a:pt x="278206" y="1608797"/>
                  </a:lnTo>
                  <a:lnTo>
                    <a:pt x="279209" y="1613801"/>
                  </a:lnTo>
                  <a:lnTo>
                    <a:pt x="279209" y="1623809"/>
                  </a:lnTo>
                  <a:lnTo>
                    <a:pt x="278853" y="1630553"/>
                  </a:lnTo>
                  <a:lnTo>
                    <a:pt x="277825" y="1637195"/>
                  </a:lnTo>
                  <a:lnTo>
                    <a:pt x="276237" y="1643646"/>
                  </a:lnTo>
                  <a:lnTo>
                    <a:pt x="274167" y="1649831"/>
                  </a:lnTo>
                  <a:lnTo>
                    <a:pt x="256019" y="1639189"/>
                  </a:lnTo>
                  <a:lnTo>
                    <a:pt x="251993" y="1636814"/>
                  </a:lnTo>
                  <a:lnTo>
                    <a:pt x="245694" y="1634515"/>
                  </a:lnTo>
                  <a:lnTo>
                    <a:pt x="239382" y="1634947"/>
                  </a:lnTo>
                  <a:lnTo>
                    <a:pt x="233845" y="1637804"/>
                  </a:lnTo>
                  <a:lnTo>
                    <a:pt x="229806" y="1642821"/>
                  </a:lnTo>
                  <a:lnTo>
                    <a:pt x="227495" y="1649082"/>
                  </a:lnTo>
                  <a:lnTo>
                    <a:pt x="227914" y="1655330"/>
                  </a:lnTo>
                  <a:lnTo>
                    <a:pt x="230797" y="1660842"/>
                  </a:lnTo>
                  <a:lnTo>
                    <a:pt x="235864" y="1664843"/>
                  </a:lnTo>
                  <a:lnTo>
                    <a:pt x="256019" y="1676857"/>
                  </a:lnTo>
                  <a:lnTo>
                    <a:pt x="230822" y="1701876"/>
                  </a:lnTo>
                  <a:lnTo>
                    <a:pt x="211658" y="1683854"/>
                  </a:lnTo>
                  <a:lnTo>
                    <a:pt x="207632" y="1681314"/>
                  </a:lnTo>
                  <a:lnTo>
                    <a:pt x="206336" y="1680489"/>
                  </a:lnTo>
                  <a:lnTo>
                    <a:pt x="184061" y="1696364"/>
                  </a:lnTo>
                  <a:lnTo>
                    <a:pt x="185496" y="1702587"/>
                  </a:lnTo>
                  <a:lnTo>
                    <a:pt x="189484" y="1707870"/>
                  </a:lnTo>
                  <a:lnTo>
                    <a:pt x="207632" y="1724888"/>
                  </a:lnTo>
                  <a:lnTo>
                    <a:pt x="179400" y="1751914"/>
                  </a:lnTo>
                  <a:lnTo>
                    <a:pt x="162255" y="1733892"/>
                  </a:lnTo>
                  <a:lnTo>
                    <a:pt x="157073" y="1730375"/>
                  </a:lnTo>
                  <a:lnTo>
                    <a:pt x="156210" y="1730184"/>
                  </a:lnTo>
                  <a:lnTo>
                    <a:pt x="151041" y="1729016"/>
                  </a:lnTo>
                  <a:lnTo>
                    <a:pt x="144818" y="1730095"/>
                  </a:lnTo>
                  <a:lnTo>
                    <a:pt x="139065" y="1733892"/>
                  </a:lnTo>
                  <a:lnTo>
                    <a:pt x="135521" y="1739036"/>
                  </a:lnTo>
                  <a:lnTo>
                    <a:pt x="134150" y="1745030"/>
                  </a:lnTo>
                  <a:lnTo>
                    <a:pt x="135242" y="1751203"/>
                  </a:lnTo>
                  <a:lnTo>
                    <a:pt x="139065" y="1756918"/>
                  </a:lnTo>
                  <a:lnTo>
                    <a:pt x="156210" y="1774926"/>
                  </a:lnTo>
                  <a:lnTo>
                    <a:pt x="135039" y="1794941"/>
                  </a:lnTo>
                  <a:lnTo>
                    <a:pt x="117894" y="1776933"/>
                  </a:lnTo>
                  <a:lnTo>
                    <a:pt x="112712" y="1773415"/>
                  </a:lnTo>
                  <a:lnTo>
                    <a:pt x="111848" y="1773212"/>
                  </a:lnTo>
                  <a:lnTo>
                    <a:pt x="106680" y="1772056"/>
                  </a:lnTo>
                  <a:lnTo>
                    <a:pt x="100457" y="1773135"/>
                  </a:lnTo>
                  <a:lnTo>
                    <a:pt x="94703" y="1776933"/>
                  </a:lnTo>
                  <a:lnTo>
                    <a:pt x="91160" y="1782076"/>
                  </a:lnTo>
                  <a:lnTo>
                    <a:pt x="89789" y="1788071"/>
                  </a:lnTo>
                  <a:lnTo>
                    <a:pt x="90881" y="1794243"/>
                  </a:lnTo>
                  <a:lnTo>
                    <a:pt x="94703" y="1799945"/>
                  </a:lnTo>
                  <a:lnTo>
                    <a:pt x="111848" y="1817966"/>
                  </a:lnTo>
                  <a:lnTo>
                    <a:pt x="90678" y="1837982"/>
                  </a:lnTo>
                  <a:lnTo>
                    <a:pt x="73533" y="1819960"/>
                  </a:lnTo>
                  <a:lnTo>
                    <a:pt x="68351" y="1816442"/>
                  </a:lnTo>
                  <a:lnTo>
                    <a:pt x="67487" y="1816252"/>
                  </a:lnTo>
                  <a:lnTo>
                    <a:pt x="62318" y="1815084"/>
                  </a:lnTo>
                  <a:lnTo>
                    <a:pt x="56095" y="1816163"/>
                  </a:lnTo>
                  <a:lnTo>
                    <a:pt x="50342" y="1819960"/>
                  </a:lnTo>
                  <a:lnTo>
                    <a:pt x="46799" y="1825104"/>
                  </a:lnTo>
                  <a:lnTo>
                    <a:pt x="45427" y="1831098"/>
                  </a:lnTo>
                  <a:lnTo>
                    <a:pt x="46520" y="1837270"/>
                  </a:lnTo>
                  <a:lnTo>
                    <a:pt x="50342" y="1842985"/>
                  </a:lnTo>
                  <a:lnTo>
                    <a:pt x="67487" y="1860994"/>
                  </a:lnTo>
                  <a:lnTo>
                    <a:pt x="40259" y="1883016"/>
                  </a:lnTo>
                  <a:lnTo>
                    <a:pt x="23126" y="1865007"/>
                  </a:lnTo>
                  <a:lnTo>
                    <a:pt x="17945" y="1861477"/>
                  </a:lnTo>
                  <a:lnTo>
                    <a:pt x="17081" y="1861286"/>
                  </a:lnTo>
                  <a:lnTo>
                    <a:pt x="11912" y="1860118"/>
                  </a:lnTo>
                  <a:lnTo>
                    <a:pt x="5689" y="1861197"/>
                  </a:lnTo>
                  <a:lnTo>
                    <a:pt x="0" y="1864969"/>
                  </a:lnTo>
                  <a:lnTo>
                    <a:pt x="0" y="1888083"/>
                  </a:lnTo>
                  <a:lnTo>
                    <a:pt x="17081" y="1906028"/>
                  </a:lnTo>
                  <a:lnTo>
                    <a:pt x="0" y="1922183"/>
                  </a:lnTo>
                  <a:lnTo>
                    <a:pt x="0" y="1977478"/>
                  </a:lnTo>
                  <a:lnTo>
                    <a:pt x="287274" y="1701876"/>
                  </a:lnTo>
                  <a:lnTo>
                    <a:pt x="301993" y="1684870"/>
                  </a:lnTo>
                  <a:lnTo>
                    <a:pt x="312737" y="1665719"/>
                  </a:lnTo>
                  <a:lnTo>
                    <a:pt x="319316" y="1644865"/>
                  </a:lnTo>
                  <a:lnTo>
                    <a:pt x="321564" y="1622806"/>
                  </a:lnTo>
                  <a:lnTo>
                    <a:pt x="321564" y="1611795"/>
                  </a:lnTo>
                  <a:close/>
                </a:path>
                <a:path w="676910" h="4040504">
                  <a:moveTo>
                    <a:pt x="614946" y="100584"/>
                  </a:moveTo>
                  <a:lnTo>
                    <a:pt x="612927" y="93586"/>
                  </a:lnTo>
                  <a:lnTo>
                    <a:pt x="544372" y="52552"/>
                  </a:lnTo>
                  <a:lnTo>
                    <a:pt x="552272" y="36410"/>
                  </a:lnTo>
                  <a:lnTo>
                    <a:pt x="559117" y="19519"/>
                  </a:lnTo>
                  <a:lnTo>
                    <a:pt x="564654" y="1879"/>
                  </a:lnTo>
                  <a:lnTo>
                    <a:pt x="565048" y="0"/>
                  </a:lnTo>
                  <a:lnTo>
                    <a:pt x="544372" y="0"/>
                  </a:lnTo>
                  <a:lnTo>
                    <a:pt x="478840" y="0"/>
                  </a:lnTo>
                  <a:lnTo>
                    <a:pt x="6997" y="0"/>
                  </a:lnTo>
                  <a:lnTo>
                    <a:pt x="0" y="1739"/>
                  </a:lnTo>
                  <a:lnTo>
                    <a:pt x="0" y="25844"/>
                  </a:lnTo>
                  <a:lnTo>
                    <a:pt x="1955" y="25527"/>
                  </a:lnTo>
                  <a:lnTo>
                    <a:pt x="74549" y="7518"/>
                  </a:lnTo>
                  <a:lnTo>
                    <a:pt x="80556" y="24726"/>
                  </a:lnTo>
                  <a:lnTo>
                    <a:pt x="87909" y="41668"/>
                  </a:lnTo>
                  <a:lnTo>
                    <a:pt x="96380" y="58039"/>
                  </a:lnTo>
                  <a:lnTo>
                    <a:pt x="105803" y="73571"/>
                  </a:lnTo>
                  <a:lnTo>
                    <a:pt x="67487" y="101155"/>
                  </a:lnTo>
                  <a:lnTo>
                    <a:pt x="54381" y="110591"/>
                  </a:lnTo>
                  <a:lnTo>
                    <a:pt x="47853" y="108369"/>
                  </a:lnTo>
                  <a:lnTo>
                    <a:pt x="40767" y="107848"/>
                  </a:lnTo>
                  <a:lnTo>
                    <a:pt x="33680" y="109181"/>
                  </a:lnTo>
                  <a:lnTo>
                    <a:pt x="27152" y="112598"/>
                  </a:lnTo>
                  <a:lnTo>
                    <a:pt x="19977" y="120053"/>
                  </a:lnTo>
                  <a:lnTo>
                    <a:pt x="16573" y="129489"/>
                  </a:lnTo>
                  <a:lnTo>
                    <a:pt x="16954" y="139471"/>
                  </a:lnTo>
                  <a:lnTo>
                    <a:pt x="21107" y="148628"/>
                  </a:lnTo>
                  <a:lnTo>
                    <a:pt x="28625" y="155752"/>
                  </a:lnTo>
                  <a:lnTo>
                    <a:pt x="38125" y="159131"/>
                  </a:lnTo>
                  <a:lnTo>
                    <a:pt x="48183" y="158762"/>
                  </a:lnTo>
                  <a:lnTo>
                    <a:pt x="57404" y="154635"/>
                  </a:lnTo>
                  <a:lnTo>
                    <a:pt x="62661" y="149453"/>
                  </a:lnTo>
                  <a:lnTo>
                    <a:pt x="66230" y="143243"/>
                  </a:lnTo>
                  <a:lnTo>
                    <a:pt x="67894" y="136474"/>
                  </a:lnTo>
                  <a:lnTo>
                    <a:pt x="67487" y="129616"/>
                  </a:lnTo>
                  <a:lnTo>
                    <a:pt x="118910" y="92583"/>
                  </a:lnTo>
                  <a:lnTo>
                    <a:pt x="131724" y="107188"/>
                  </a:lnTo>
                  <a:lnTo>
                    <a:pt x="145872" y="120853"/>
                  </a:lnTo>
                  <a:lnTo>
                    <a:pt x="161150" y="133388"/>
                  </a:lnTo>
                  <a:lnTo>
                    <a:pt x="177380" y="144627"/>
                  </a:lnTo>
                  <a:lnTo>
                    <a:pt x="139065" y="208673"/>
                  </a:lnTo>
                  <a:lnTo>
                    <a:pt x="136042" y="214680"/>
                  </a:lnTo>
                  <a:lnTo>
                    <a:pt x="138061" y="221678"/>
                  </a:lnTo>
                  <a:lnTo>
                    <a:pt x="143103" y="224688"/>
                  </a:lnTo>
                  <a:lnTo>
                    <a:pt x="149148" y="227685"/>
                  </a:lnTo>
                  <a:lnTo>
                    <a:pt x="156210" y="225691"/>
                  </a:lnTo>
                  <a:lnTo>
                    <a:pt x="197548" y="156629"/>
                  </a:lnTo>
                  <a:lnTo>
                    <a:pt x="213804" y="164465"/>
                  </a:lnTo>
                  <a:lnTo>
                    <a:pt x="230822" y="171272"/>
                  </a:lnTo>
                  <a:lnTo>
                    <a:pt x="248589" y="176758"/>
                  </a:lnTo>
                  <a:lnTo>
                    <a:pt x="267119" y="180644"/>
                  </a:lnTo>
                  <a:lnTo>
                    <a:pt x="257035" y="242697"/>
                  </a:lnTo>
                  <a:lnTo>
                    <a:pt x="250672" y="245846"/>
                  </a:lnTo>
                  <a:lnTo>
                    <a:pt x="245440" y="250583"/>
                  </a:lnTo>
                  <a:lnTo>
                    <a:pt x="241719" y="256628"/>
                  </a:lnTo>
                  <a:lnTo>
                    <a:pt x="239890" y="263715"/>
                  </a:lnTo>
                  <a:lnTo>
                    <a:pt x="240525" y="273888"/>
                  </a:lnTo>
                  <a:lnTo>
                    <a:pt x="244932" y="282727"/>
                  </a:lnTo>
                  <a:lnTo>
                    <a:pt x="252374" y="289331"/>
                  </a:lnTo>
                  <a:lnTo>
                    <a:pt x="262077" y="292735"/>
                  </a:lnTo>
                  <a:lnTo>
                    <a:pt x="272313" y="292112"/>
                  </a:lnTo>
                  <a:lnTo>
                    <a:pt x="281228" y="287731"/>
                  </a:lnTo>
                  <a:lnTo>
                    <a:pt x="287870" y="280352"/>
                  </a:lnTo>
                  <a:lnTo>
                    <a:pt x="291312" y="270725"/>
                  </a:lnTo>
                  <a:lnTo>
                    <a:pt x="291579" y="263436"/>
                  </a:lnTo>
                  <a:lnTo>
                    <a:pt x="289674" y="256717"/>
                  </a:lnTo>
                  <a:lnTo>
                    <a:pt x="286067" y="250736"/>
                  </a:lnTo>
                  <a:lnTo>
                    <a:pt x="281228" y="245706"/>
                  </a:lnTo>
                  <a:lnTo>
                    <a:pt x="291312" y="183654"/>
                  </a:lnTo>
                  <a:lnTo>
                    <a:pt x="311543" y="185000"/>
                  </a:lnTo>
                  <a:lnTo>
                    <a:pt x="331393" y="184658"/>
                  </a:lnTo>
                  <a:lnTo>
                    <a:pt x="350862" y="182803"/>
                  </a:lnTo>
                  <a:lnTo>
                    <a:pt x="369951" y="179654"/>
                  </a:lnTo>
                  <a:lnTo>
                    <a:pt x="388099" y="251714"/>
                  </a:lnTo>
                  <a:lnTo>
                    <a:pt x="390118" y="257708"/>
                  </a:lnTo>
                  <a:lnTo>
                    <a:pt x="396163" y="261721"/>
                  </a:lnTo>
                  <a:lnTo>
                    <a:pt x="402209" y="260718"/>
                  </a:lnTo>
                  <a:lnTo>
                    <a:pt x="408266" y="258711"/>
                  </a:lnTo>
                  <a:lnTo>
                    <a:pt x="412292" y="252704"/>
                  </a:lnTo>
                  <a:lnTo>
                    <a:pt x="411289" y="246710"/>
                  </a:lnTo>
                  <a:lnTo>
                    <a:pt x="393141" y="174650"/>
                  </a:lnTo>
                  <a:lnTo>
                    <a:pt x="410489" y="168668"/>
                  </a:lnTo>
                  <a:lnTo>
                    <a:pt x="427545" y="161391"/>
                  </a:lnTo>
                  <a:lnTo>
                    <a:pt x="444042" y="152971"/>
                  </a:lnTo>
                  <a:lnTo>
                    <a:pt x="459689" y="143624"/>
                  </a:lnTo>
                  <a:lnTo>
                    <a:pt x="496989" y="194665"/>
                  </a:lnTo>
                  <a:lnTo>
                    <a:pt x="494753" y="201129"/>
                  </a:lnTo>
                  <a:lnTo>
                    <a:pt x="494220" y="208178"/>
                  </a:lnTo>
                  <a:lnTo>
                    <a:pt x="495566" y="215214"/>
                  </a:lnTo>
                  <a:lnTo>
                    <a:pt x="499008" y="221678"/>
                  </a:lnTo>
                  <a:lnTo>
                    <a:pt x="506514" y="228815"/>
                  </a:lnTo>
                  <a:lnTo>
                    <a:pt x="516013" y="232194"/>
                  </a:lnTo>
                  <a:lnTo>
                    <a:pt x="526084" y="231813"/>
                  </a:lnTo>
                  <a:lnTo>
                    <a:pt x="535305" y="227685"/>
                  </a:lnTo>
                  <a:lnTo>
                    <a:pt x="542480" y="220230"/>
                  </a:lnTo>
                  <a:lnTo>
                    <a:pt x="545884" y="210794"/>
                  </a:lnTo>
                  <a:lnTo>
                    <a:pt x="545503" y="200812"/>
                  </a:lnTo>
                  <a:lnTo>
                    <a:pt x="541350" y="191655"/>
                  </a:lnTo>
                  <a:lnTo>
                    <a:pt x="536130" y="186436"/>
                  </a:lnTo>
                  <a:lnTo>
                    <a:pt x="529882" y="182905"/>
                  </a:lnTo>
                  <a:lnTo>
                    <a:pt x="523062" y="181241"/>
                  </a:lnTo>
                  <a:lnTo>
                    <a:pt x="516140" y="181648"/>
                  </a:lnTo>
                  <a:lnTo>
                    <a:pt x="496989" y="155435"/>
                  </a:lnTo>
                  <a:lnTo>
                    <a:pt x="478840" y="130606"/>
                  </a:lnTo>
                  <a:lnTo>
                    <a:pt x="493547" y="117881"/>
                  </a:lnTo>
                  <a:lnTo>
                    <a:pt x="507326" y="103835"/>
                  </a:lnTo>
                  <a:lnTo>
                    <a:pt x="519950" y="88671"/>
                  </a:lnTo>
                  <a:lnTo>
                    <a:pt x="531266" y="72567"/>
                  </a:lnTo>
                  <a:lnTo>
                    <a:pt x="595795" y="110591"/>
                  </a:lnTo>
                  <a:lnTo>
                    <a:pt x="601840" y="113601"/>
                  </a:lnTo>
                  <a:lnTo>
                    <a:pt x="608901" y="111594"/>
                  </a:lnTo>
                  <a:lnTo>
                    <a:pt x="611924" y="106591"/>
                  </a:lnTo>
                  <a:lnTo>
                    <a:pt x="614946" y="100584"/>
                  </a:lnTo>
                  <a:close/>
                </a:path>
                <a:path w="676910" h="4040504">
                  <a:moveTo>
                    <a:pt x="676363" y="0"/>
                  </a:moveTo>
                  <a:lnTo>
                    <a:pt x="634415" y="0"/>
                  </a:lnTo>
                  <a:lnTo>
                    <a:pt x="639025" y="5003"/>
                  </a:lnTo>
                  <a:lnTo>
                    <a:pt x="645121" y="8699"/>
                  </a:lnTo>
                  <a:lnTo>
                    <a:pt x="652259" y="10515"/>
                  </a:lnTo>
                  <a:lnTo>
                    <a:pt x="662495" y="9893"/>
                  </a:lnTo>
                  <a:lnTo>
                    <a:pt x="671410" y="5511"/>
                  </a:lnTo>
                  <a:lnTo>
                    <a:pt x="676363" y="0"/>
                  </a:lnTo>
                  <a:close/>
                </a:path>
              </a:pathLst>
            </a:custGeom>
            <a:solidFill>
              <a:srgbClr val="008599"/>
            </a:solidFill>
          </p:spPr>
          <p:txBody>
            <a:bodyPr wrap="square" lIns="0" tIns="0" rIns="0" bIns="0" rtlCol="0"/>
            <a:lstStyle/>
            <a:p>
              <a:endParaRPr/>
            </a:p>
          </p:txBody>
        </p:sp>
        <p:sp>
          <p:nvSpPr>
            <p:cNvPr id="21" name="object 21"/>
            <p:cNvSpPr/>
            <p:nvPr/>
          </p:nvSpPr>
          <p:spPr>
            <a:xfrm>
              <a:off x="293334" y="2142217"/>
              <a:ext cx="155265" cy="154123"/>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517158" y="1957069"/>
              <a:ext cx="155265" cy="154123"/>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0" y="322757"/>
              <a:ext cx="604873" cy="620496"/>
            </a:xfrm>
            <a:prstGeom prst="rect">
              <a:avLst/>
            </a:prstGeom>
            <a:blipFill>
              <a:blip r:embed="rId11" cstate="print"/>
              <a:stretch>
                <a:fillRect/>
              </a:stretch>
            </a:blipFill>
          </p:spPr>
          <p:txBody>
            <a:bodyPr wrap="square" lIns="0" tIns="0" rIns="0" bIns="0" rtlCol="0"/>
            <a:lstStyle/>
            <a:p>
              <a:endParaRPr/>
            </a:p>
          </p:txBody>
        </p:sp>
        <p:sp>
          <p:nvSpPr>
            <p:cNvPr id="24" name="object 24"/>
            <p:cNvSpPr/>
            <p:nvPr/>
          </p:nvSpPr>
          <p:spPr>
            <a:xfrm>
              <a:off x="0" y="345777"/>
              <a:ext cx="575945" cy="590550"/>
            </a:xfrm>
            <a:custGeom>
              <a:avLst/>
              <a:gdLst/>
              <a:ahLst/>
              <a:cxnLst/>
              <a:rect l="l" t="t" r="r" b="b"/>
              <a:pathLst>
                <a:path w="575945" h="590550">
                  <a:moveTo>
                    <a:pt x="41279" y="208121"/>
                  </a:moveTo>
                  <a:lnTo>
                    <a:pt x="41279" y="380305"/>
                  </a:lnTo>
                  <a:lnTo>
                    <a:pt x="39263" y="376301"/>
                  </a:lnTo>
                  <a:lnTo>
                    <a:pt x="38254" y="373299"/>
                  </a:lnTo>
                  <a:lnTo>
                    <a:pt x="37246" y="369296"/>
                  </a:lnTo>
                  <a:lnTo>
                    <a:pt x="0" y="368455"/>
                  </a:lnTo>
                  <a:lnTo>
                    <a:pt x="0" y="364206"/>
                  </a:lnTo>
                  <a:lnTo>
                    <a:pt x="31197" y="346277"/>
                  </a:lnTo>
                  <a:lnTo>
                    <a:pt x="31197" y="241284"/>
                  </a:lnTo>
                  <a:lnTo>
                    <a:pt x="32205" y="241193"/>
                  </a:lnTo>
                  <a:lnTo>
                    <a:pt x="33213" y="238191"/>
                  </a:lnTo>
                  <a:lnTo>
                    <a:pt x="35230" y="230184"/>
                  </a:lnTo>
                  <a:lnTo>
                    <a:pt x="35230" y="207848"/>
                  </a:lnTo>
                  <a:lnTo>
                    <a:pt x="41279" y="208121"/>
                  </a:lnTo>
                  <a:close/>
                </a:path>
                <a:path w="575945" h="590550">
                  <a:moveTo>
                    <a:pt x="31197" y="241284"/>
                  </a:moveTo>
                  <a:lnTo>
                    <a:pt x="31197" y="346277"/>
                  </a:lnTo>
                  <a:lnTo>
                    <a:pt x="30189" y="342274"/>
                  </a:lnTo>
                  <a:lnTo>
                    <a:pt x="30189" y="338271"/>
                  </a:lnTo>
                  <a:lnTo>
                    <a:pt x="29180" y="334268"/>
                  </a:lnTo>
                  <a:lnTo>
                    <a:pt x="0" y="329659"/>
                  </a:lnTo>
                  <a:lnTo>
                    <a:pt x="0" y="321381"/>
                  </a:lnTo>
                  <a:lnTo>
                    <a:pt x="26156" y="311249"/>
                  </a:lnTo>
                  <a:lnTo>
                    <a:pt x="26156" y="276454"/>
                  </a:lnTo>
                  <a:lnTo>
                    <a:pt x="27164" y="276221"/>
                  </a:lnTo>
                  <a:lnTo>
                    <a:pt x="27164" y="272218"/>
                  </a:lnTo>
                  <a:lnTo>
                    <a:pt x="28172" y="268215"/>
                  </a:lnTo>
                  <a:lnTo>
                    <a:pt x="28172" y="241557"/>
                  </a:lnTo>
                  <a:lnTo>
                    <a:pt x="31197" y="241284"/>
                  </a:lnTo>
                  <a:close/>
                </a:path>
                <a:path w="575945" h="590550">
                  <a:moveTo>
                    <a:pt x="26156" y="276454"/>
                  </a:moveTo>
                  <a:lnTo>
                    <a:pt x="26156" y="299240"/>
                  </a:lnTo>
                  <a:lnTo>
                    <a:pt x="0" y="291203"/>
                  </a:lnTo>
                  <a:lnTo>
                    <a:pt x="0" y="282492"/>
                  </a:lnTo>
                  <a:lnTo>
                    <a:pt x="26156" y="276454"/>
                  </a:lnTo>
                  <a:close/>
                </a:path>
                <a:path w="575945" h="590550">
                  <a:moveTo>
                    <a:pt x="28172" y="241557"/>
                  </a:moveTo>
                  <a:lnTo>
                    <a:pt x="28172" y="264211"/>
                  </a:lnTo>
                  <a:lnTo>
                    <a:pt x="0" y="250928"/>
                  </a:lnTo>
                  <a:lnTo>
                    <a:pt x="0" y="244099"/>
                  </a:lnTo>
                  <a:lnTo>
                    <a:pt x="28172" y="241557"/>
                  </a:lnTo>
                  <a:close/>
                </a:path>
                <a:path w="575945" h="590550">
                  <a:moveTo>
                    <a:pt x="35230" y="207848"/>
                  </a:moveTo>
                  <a:lnTo>
                    <a:pt x="35230" y="230184"/>
                  </a:lnTo>
                  <a:lnTo>
                    <a:pt x="0" y="207500"/>
                  </a:lnTo>
                  <a:lnTo>
                    <a:pt x="0" y="206258"/>
                  </a:lnTo>
                  <a:lnTo>
                    <a:pt x="35230" y="207848"/>
                  </a:lnTo>
                  <a:close/>
                </a:path>
                <a:path w="575945" h="590550">
                  <a:moveTo>
                    <a:pt x="54386" y="170764"/>
                  </a:moveTo>
                  <a:lnTo>
                    <a:pt x="54386" y="412330"/>
                  </a:lnTo>
                  <a:lnTo>
                    <a:pt x="52369" y="409328"/>
                  </a:lnTo>
                  <a:lnTo>
                    <a:pt x="51361" y="406325"/>
                  </a:lnTo>
                  <a:lnTo>
                    <a:pt x="49345" y="402322"/>
                  </a:lnTo>
                  <a:lnTo>
                    <a:pt x="4983" y="407326"/>
                  </a:lnTo>
                  <a:lnTo>
                    <a:pt x="41279" y="380305"/>
                  </a:lnTo>
                  <a:lnTo>
                    <a:pt x="41279" y="208121"/>
                  </a:lnTo>
                  <a:lnTo>
                    <a:pt x="42287" y="208166"/>
                  </a:lnTo>
                  <a:lnTo>
                    <a:pt x="43295" y="204163"/>
                  </a:lnTo>
                  <a:lnTo>
                    <a:pt x="44304" y="201161"/>
                  </a:lnTo>
                  <a:lnTo>
                    <a:pt x="46320" y="197158"/>
                  </a:lnTo>
                  <a:lnTo>
                    <a:pt x="46320" y="169275"/>
                  </a:lnTo>
                  <a:lnTo>
                    <a:pt x="54386" y="170764"/>
                  </a:lnTo>
                  <a:close/>
                </a:path>
                <a:path w="575945" h="590550">
                  <a:moveTo>
                    <a:pt x="46320" y="169275"/>
                  </a:moveTo>
                  <a:lnTo>
                    <a:pt x="46320" y="197158"/>
                  </a:lnTo>
                  <a:lnTo>
                    <a:pt x="13049" y="163130"/>
                  </a:lnTo>
                  <a:lnTo>
                    <a:pt x="46320" y="169275"/>
                  </a:lnTo>
                  <a:close/>
                </a:path>
                <a:path w="575945" h="590550">
                  <a:moveTo>
                    <a:pt x="73542" y="141446"/>
                  </a:moveTo>
                  <a:lnTo>
                    <a:pt x="73542" y="443355"/>
                  </a:lnTo>
                  <a:lnTo>
                    <a:pt x="70517" y="439352"/>
                  </a:lnTo>
                  <a:lnTo>
                    <a:pt x="66484" y="433347"/>
                  </a:lnTo>
                  <a:lnTo>
                    <a:pt x="23131" y="444356"/>
                  </a:lnTo>
                  <a:lnTo>
                    <a:pt x="54386" y="412330"/>
                  </a:lnTo>
                  <a:lnTo>
                    <a:pt x="54386" y="170764"/>
                  </a:lnTo>
                  <a:lnTo>
                    <a:pt x="56402" y="171137"/>
                  </a:lnTo>
                  <a:lnTo>
                    <a:pt x="58419" y="168134"/>
                  </a:lnTo>
                  <a:lnTo>
                    <a:pt x="60435" y="164131"/>
                  </a:lnTo>
                  <a:lnTo>
                    <a:pt x="62452" y="161129"/>
                  </a:lnTo>
                  <a:lnTo>
                    <a:pt x="62452" y="137777"/>
                  </a:lnTo>
                  <a:lnTo>
                    <a:pt x="73542" y="141446"/>
                  </a:lnTo>
                  <a:close/>
                </a:path>
                <a:path w="575945" h="590550">
                  <a:moveTo>
                    <a:pt x="62452" y="137777"/>
                  </a:moveTo>
                  <a:lnTo>
                    <a:pt x="62452" y="161129"/>
                  </a:lnTo>
                  <a:lnTo>
                    <a:pt x="33213" y="128102"/>
                  </a:lnTo>
                  <a:lnTo>
                    <a:pt x="62452" y="137777"/>
                  </a:lnTo>
                  <a:close/>
                </a:path>
                <a:path w="575945" h="590550">
                  <a:moveTo>
                    <a:pt x="96731" y="115092"/>
                  </a:moveTo>
                  <a:lnTo>
                    <a:pt x="96731" y="471378"/>
                  </a:lnTo>
                  <a:lnTo>
                    <a:pt x="93706" y="468375"/>
                  </a:lnTo>
                  <a:lnTo>
                    <a:pt x="91690" y="465373"/>
                  </a:lnTo>
                  <a:lnTo>
                    <a:pt x="88665" y="462370"/>
                  </a:lnTo>
                  <a:lnTo>
                    <a:pt x="47328" y="479384"/>
                  </a:lnTo>
                  <a:lnTo>
                    <a:pt x="73542" y="443355"/>
                  </a:lnTo>
                  <a:lnTo>
                    <a:pt x="73542" y="141446"/>
                  </a:lnTo>
                  <a:lnTo>
                    <a:pt x="75558" y="142113"/>
                  </a:lnTo>
                  <a:lnTo>
                    <a:pt x="77575" y="139111"/>
                  </a:lnTo>
                  <a:lnTo>
                    <a:pt x="80599" y="136109"/>
                  </a:lnTo>
                  <a:lnTo>
                    <a:pt x="82616" y="133106"/>
                  </a:lnTo>
                  <a:lnTo>
                    <a:pt x="82616" y="108086"/>
                  </a:lnTo>
                  <a:lnTo>
                    <a:pt x="96731" y="115092"/>
                  </a:lnTo>
                  <a:close/>
                </a:path>
                <a:path w="575945" h="590550">
                  <a:moveTo>
                    <a:pt x="82616" y="108086"/>
                  </a:moveTo>
                  <a:lnTo>
                    <a:pt x="82616" y="133106"/>
                  </a:lnTo>
                  <a:lnTo>
                    <a:pt x="58419" y="96077"/>
                  </a:lnTo>
                  <a:lnTo>
                    <a:pt x="82616" y="108086"/>
                  </a:lnTo>
                  <a:close/>
                </a:path>
                <a:path w="575945" h="590550">
                  <a:moveTo>
                    <a:pt x="122945" y="91684"/>
                  </a:moveTo>
                  <a:lnTo>
                    <a:pt x="122945" y="494396"/>
                  </a:lnTo>
                  <a:lnTo>
                    <a:pt x="116895" y="490393"/>
                  </a:lnTo>
                  <a:lnTo>
                    <a:pt x="113871" y="487390"/>
                  </a:lnTo>
                  <a:lnTo>
                    <a:pt x="75558" y="510409"/>
                  </a:lnTo>
                  <a:lnTo>
                    <a:pt x="96731" y="471378"/>
                  </a:lnTo>
                  <a:lnTo>
                    <a:pt x="96731" y="115092"/>
                  </a:lnTo>
                  <a:lnTo>
                    <a:pt x="98747" y="116093"/>
                  </a:lnTo>
                  <a:lnTo>
                    <a:pt x="100764" y="113090"/>
                  </a:lnTo>
                  <a:lnTo>
                    <a:pt x="103788" y="111089"/>
                  </a:lnTo>
                  <a:lnTo>
                    <a:pt x="106813" y="108086"/>
                  </a:lnTo>
                  <a:lnTo>
                    <a:pt x="106813" y="80564"/>
                  </a:lnTo>
                  <a:lnTo>
                    <a:pt x="122945" y="91684"/>
                  </a:lnTo>
                  <a:close/>
                </a:path>
                <a:path w="575945" h="590550">
                  <a:moveTo>
                    <a:pt x="106813" y="80564"/>
                  </a:moveTo>
                  <a:lnTo>
                    <a:pt x="106813" y="108086"/>
                  </a:lnTo>
                  <a:lnTo>
                    <a:pt x="88665" y="68054"/>
                  </a:lnTo>
                  <a:lnTo>
                    <a:pt x="106813" y="80564"/>
                  </a:lnTo>
                  <a:close/>
                </a:path>
                <a:path w="575945" h="590550">
                  <a:moveTo>
                    <a:pt x="151175" y="71329"/>
                  </a:moveTo>
                  <a:lnTo>
                    <a:pt x="151175" y="513411"/>
                  </a:lnTo>
                  <a:lnTo>
                    <a:pt x="147142" y="511410"/>
                  </a:lnTo>
                  <a:lnTo>
                    <a:pt x="141093" y="507406"/>
                  </a:lnTo>
                  <a:lnTo>
                    <a:pt x="107821" y="536430"/>
                  </a:lnTo>
                  <a:lnTo>
                    <a:pt x="122945" y="494396"/>
                  </a:lnTo>
                  <a:lnTo>
                    <a:pt x="122945" y="91684"/>
                  </a:lnTo>
                  <a:lnTo>
                    <a:pt x="124961" y="93074"/>
                  </a:lnTo>
                  <a:lnTo>
                    <a:pt x="127986" y="90072"/>
                  </a:lnTo>
                  <a:lnTo>
                    <a:pt x="134035" y="86069"/>
                  </a:lnTo>
                  <a:lnTo>
                    <a:pt x="134035" y="55862"/>
                  </a:lnTo>
                  <a:lnTo>
                    <a:pt x="151175" y="71329"/>
                  </a:lnTo>
                  <a:close/>
                </a:path>
                <a:path w="575945" h="590550">
                  <a:moveTo>
                    <a:pt x="134035" y="55862"/>
                  </a:moveTo>
                  <a:lnTo>
                    <a:pt x="134035" y="86069"/>
                  </a:lnTo>
                  <a:lnTo>
                    <a:pt x="120928" y="44035"/>
                  </a:lnTo>
                  <a:lnTo>
                    <a:pt x="134035" y="55862"/>
                  </a:lnTo>
                  <a:close/>
                </a:path>
                <a:path w="575945" h="590550">
                  <a:moveTo>
                    <a:pt x="182429" y="55401"/>
                  </a:moveTo>
                  <a:lnTo>
                    <a:pt x="182429" y="529424"/>
                  </a:lnTo>
                  <a:lnTo>
                    <a:pt x="178397" y="527423"/>
                  </a:lnTo>
                  <a:lnTo>
                    <a:pt x="174364" y="526422"/>
                  </a:lnTo>
                  <a:lnTo>
                    <a:pt x="171339" y="524420"/>
                  </a:lnTo>
                  <a:lnTo>
                    <a:pt x="141093" y="556446"/>
                  </a:lnTo>
                  <a:lnTo>
                    <a:pt x="151175" y="513411"/>
                  </a:lnTo>
                  <a:lnTo>
                    <a:pt x="151175" y="71329"/>
                  </a:lnTo>
                  <a:lnTo>
                    <a:pt x="154199" y="74059"/>
                  </a:lnTo>
                  <a:lnTo>
                    <a:pt x="157224" y="73058"/>
                  </a:lnTo>
                  <a:lnTo>
                    <a:pt x="161257" y="71056"/>
                  </a:lnTo>
                  <a:lnTo>
                    <a:pt x="164282" y="69055"/>
                  </a:lnTo>
                  <a:lnTo>
                    <a:pt x="164282" y="33526"/>
                  </a:lnTo>
                  <a:lnTo>
                    <a:pt x="182429" y="55401"/>
                  </a:lnTo>
                  <a:close/>
                </a:path>
                <a:path w="575945" h="590550">
                  <a:moveTo>
                    <a:pt x="164282" y="33526"/>
                  </a:moveTo>
                  <a:lnTo>
                    <a:pt x="164282" y="69055"/>
                  </a:lnTo>
                  <a:lnTo>
                    <a:pt x="157224" y="25020"/>
                  </a:lnTo>
                  <a:lnTo>
                    <a:pt x="164282" y="33526"/>
                  </a:lnTo>
                  <a:close/>
                </a:path>
                <a:path w="575945" h="590550">
                  <a:moveTo>
                    <a:pt x="383065" y="572459"/>
                  </a:moveTo>
                  <a:lnTo>
                    <a:pt x="356851" y="536430"/>
                  </a:lnTo>
                  <a:lnTo>
                    <a:pt x="352818" y="537431"/>
                  </a:lnTo>
                  <a:lnTo>
                    <a:pt x="349794" y="538431"/>
                  </a:lnTo>
                  <a:lnTo>
                    <a:pt x="345761" y="539432"/>
                  </a:lnTo>
                  <a:lnTo>
                    <a:pt x="342736" y="584468"/>
                  </a:lnTo>
                  <a:lnTo>
                    <a:pt x="321564" y="544436"/>
                  </a:lnTo>
                  <a:lnTo>
                    <a:pt x="318539" y="545437"/>
                  </a:lnTo>
                  <a:lnTo>
                    <a:pt x="314506" y="546438"/>
                  </a:lnTo>
                  <a:lnTo>
                    <a:pt x="310473" y="546438"/>
                  </a:lnTo>
                  <a:lnTo>
                    <a:pt x="301399" y="590473"/>
                  </a:lnTo>
                  <a:lnTo>
                    <a:pt x="286276" y="548439"/>
                  </a:lnTo>
                  <a:lnTo>
                    <a:pt x="275186" y="548439"/>
                  </a:lnTo>
                  <a:lnTo>
                    <a:pt x="260062" y="590473"/>
                  </a:lnTo>
                  <a:lnTo>
                    <a:pt x="250988" y="546438"/>
                  </a:lnTo>
                  <a:lnTo>
                    <a:pt x="247964" y="545437"/>
                  </a:lnTo>
                  <a:lnTo>
                    <a:pt x="243931" y="545437"/>
                  </a:lnTo>
                  <a:lnTo>
                    <a:pt x="239898" y="544436"/>
                  </a:lnTo>
                  <a:lnTo>
                    <a:pt x="219734" y="584468"/>
                  </a:lnTo>
                  <a:lnTo>
                    <a:pt x="216709" y="540433"/>
                  </a:lnTo>
                  <a:lnTo>
                    <a:pt x="212676" y="539432"/>
                  </a:lnTo>
                  <a:lnTo>
                    <a:pt x="209651" y="538431"/>
                  </a:lnTo>
                  <a:lnTo>
                    <a:pt x="205619" y="537431"/>
                  </a:lnTo>
                  <a:lnTo>
                    <a:pt x="179405" y="573459"/>
                  </a:lnTo>
                  <a:lnTo>
                    <a:pt x="182429" y="529424"/>
                  </a:lnTo>
                  <a:lnTo>
                    <a:pt x="182429" y="55401"/>
                  </a:lnTo>
                  <a:lnTo>
                    <a:pt x="185454" y="59047"/>
                  </a:lnTo>
                  <a:lnTo>
                    <a:pt x="189487" y="58046"/>
                  </a:lnTo>
                  <a:lnTo>
                    <a:pt x="192512" y="56044"/>
                  </a:lnTo>
                  <a:lnTo>
                    <a:pt x="196545" y="55044"/>
                  </a:lnTo>
                  <a:lnTo>
                    <a:pt x="196545" y="12662"/>
                  </a:lnTo>
                  <a:lnTo>
                    <a:pt x="218725" y="49039"/>
                  </a:lnTo>
                  <a:lnTo>
                    <a:pt x="221750" y="49039"/>
                  </a:lnTo>
                  <a:lnTo>
                    <a:pt x="229816" y="47037"/>
                  </a:lnTo>
                  <a:lnTo>
                    <a:pt x="235865" y="3002"/>
                  </a:lnTo>
                  <a:lnTo>
                    <a:pt x="254013" y="44035"/>
                  </a:lnTo>
                  <a:lnTo>
                    <a:pt x="258046" y="43034"/>
                  </a:lnTo>
                  <a:lnTo>
                    <a:pt x="266112" y="43034"/>
                  </a:lnTo>
                  <a:lnTo>
                    <a:pt x="278210" y="0"/>
                  </a:lnTo>
                  <a:lnTo>
                    <a:pt x="290309" y="43034"/>
                  </a:lnTo>
                  <a:lnTo>
                    <a:pt x="294342" y="43034"/>
                  </a:lnTo>
                  <a:lnTo>
                    <a:pt x="298375" y="44035"/>
                  </a:lnTo>
                  <a:lnTo>
                    <a:pt x="302407" y="44035"/>
                  </a:lnTo>
                  <a:lnTo>
                    <a:pt x="320555" y="3002"/>
                  </a:lnTo>
                  <a:lnTo>
                    <a:pt x="326605" y="47037"/>
                  </a:lnTo>
                  <a:lnTo>
                    <a:pt x="330638" y="47037"/>
                  </a:lnTo>
                  <a:lnTo>
                    <a:pt x="333662" y="48038"/>
                  </a:lnTo>
                  <a:lnTo>
                    <a:pt x="337695" y="49039"/>
                  </a:lnTo>
                  <a:lnTo>
                    <a:pt x="360884" y="11008"/>
                  </a:lnTo>
                  <a:lnTo>
                    <a:pt x="360884" y="56044"/>
                  </a:lnTo>
                  <a:lnTo>
                    <a:pt x="364917" y="57045"/>
                  </a:lnTo>
                  <a:lnTo>
                    <a:pt x="367942" y="59047"/>
                  </a:lnTo>
                  <a:lnTo>
                    <a:pt x="371974" y="60048"/>
                  </a:lnTo>
                  <a:lnTo>
                    <a:pt x="379032" y="51541"/>
                  </a:lnTo>
                  <a:lnTo>
                    <a:pt x="379032" y="527423"/>
                  </a:lnTo>
                  <a:lnTo>
                    <a:pt x="383065" y="572459"/>
                  </a:lnTo>
                  <a:close/>
                </a:path>
                <a:path w="575945" h="590550">
                  <a:moveTo>
                    <a:pt x="196545" y="12662"/>
                  </a:moveTo>
                  <a:lnTo>
                    <a:pt x="196545" y="55044"/>
                  </a:lnTo>
                  <a:lnTo>
                    <a:pt x="195536" y="11008"/>
                  </a:lnTo>
                  <a:lnTo>
                    <a:pt x="196545" y="12662"/>
                  </a:lnTo>
                  <a:close/>
                </a:path>
                <a:path w="575945" h="590550">
                  <a:moveTo>
                    <a:pt x="420369" y="554444"/>
                  </a:moveTo>
                  <a:lnTo>
                    <a:pt x="389114" y="522419"/>
                  </a:lnTo>
                  <a:lnTo>
                    <a:pt x="386090" y="524420"/>
                  </a:lnTo>
                  <a:lnTo>
                    <a:pt x="382057" y="526422"/>
                  </a:lnTo>
                  <a:lnTo>
                    <a:pt x="379032" y="527423"/>
                  </a:lnTo>
                  <a:lnTo>
                    <a:pt x="379032" y="51541"/>
                  </a:lnTo>
                  <a:lnTo>
                    <a:pt x="391131" y="36958"/>
                  </a:lnTo>
                  <a:lnTo>
                    <a:pt x="391131" y="71056"/>
                  </a:lnTo>
                  <a:lnTo>
                    <a:pt x="394155" y="72057"/>
                  </a:lnTo>
                  <a:lnTo>
                    <a:pt x="398188" y="74059"/>
                  </a:lnTo>
                  <a:lnTo>
                    <a:pt x="401213" y="76061"/>
                  </a:lnTo>
                  <a:lnTo>
                    <a:pt x="410287" y="67872"/>
                  </a:lnTo>
                  <a:lnTo>
                    <a:pt x="410287" y="510409"/>
                  </a:lnTo>
                  <a:lnTo>
                    <a:pt x="420369" y="554444"/>
                  </a:lnTo>
                  <a:close/>
                </a:path>
                <a:path w="575945" h="590550">
                  <a:moveTo>
                    <a:pt x="400205" y="26020"/>
                  </a:moveTo>
                  <a:lnTo>
                    <a:pt x="391131" y="71056"/>
                  </a:lnTo>
                  <a:lnTo>
                    <a:pt x="391131" y="36958"/>
                  </a:lnTo>
                  <a:lnTo>
                    <a:pt x="400205" y="26020"/>
                  </a:lnTo>
                  <a:close/>
                </a:path>
                <a:path w="575945" h="590550">
                  <a:moveTo>
                    <a:pt x="455657" y="532427"/>
                  </a:moveTo>
                  <a:lnTo>
                    <a:pt x="420369" y="504404"/>
                  </a:lnTo>
                  <a:lnTo>
                    <a:pt x="416336" y="506406"/>
                  </a:lnTo>
                  <a:lnTo>
                    <a:pt x="410287" y="510409"/>
                  </a:lnTo>
                  <a:lnTo>
                    <a:pt x="410287" y="67872"/>
                  </a:lnTo>
                  <a:lnTo>
                    <a:pt x="421377" y="57864"/>
                  </a:lnTo>
                  <a:lnTo>
                    <a:pt x="421377" y="89071"/>
                  </a:lnTo>
                  <a:lnTo>
                    <a:pt x="424402" y="91073"/>
                  </a:lnTo>
                  <a:lnTo>
                    <a:pt x="427426" y="94075"/>
                  </a:lnTo>
                  <a:lnTo>
                    <a:pt x="430451" y="96077"/>
                  </a:lnTo>
                  <a:lnTo>
                    <a:pt x="439525" y="89991"/>
                  </a:lnTo>
                  <a:lnTo>
                    <a:pt x="439525" y="490393"/>
                  </a:lnTo>
                  <a:lnTo>
                    <a:pt x="455657" y="532427"/>
                  </a:lnTo>
                  <a:close/>
                </a:path>
                <a:path w="575945" h="590550">
                  <a:moveTo>
                    <a:pt x="434484" y="46036"/>
                  </a:moveTo>
                  <a:lnTo>
                    <a:pt x="421377" y="89071"/>
                  </a:lnTo>
                  <a:lnTo>
                    <a:pt x="421377" y="57864"/>
                  </a:lnTo>
                  <a:lnTo>
                    <a:pt x="434484" y="46036"/>
                  </a:lnTo>
                  <a:close/>
                </a:path>
                <a:path w="575945" h="590550">
                  <a:moveTo>
                    <a:pt x="487920" y="506406"/>
                  </a:moveTo>
                  <a:lnTo>
                    <a:pt x="448599" y="483387"/>
                  </a:lnTo>
                  <a:lnTo>
                    <a:pt x="445574" y="485389"/>
                  </a:lnTo>
                  <a:lnTo>
                    <a:pt x="442550" y="488391"/>
                  </a:lnTo>
                  <a:lnTo>
                    <a:pt x="439525" y="490393"/>
                  </a:lnTo>
                  <a:lnTo>
                    <a:pt x="439525" y="89991"/>
                  </a:lnTo>
                  <a:lnTo>
                    <a:pt x="449607" y="83228"/>
                  </a:lnTo>
                  <a:lnTo>
                    <a:pt x="449607" y="112089"/>
                  </a:lnTo>
                  <a:lnTo>
                    <a:pt x="457673" y="120096"/>
                  </a:lnTo>
                  <a:lnTo>
                    <a:pt x="465739" y="116093"/>
                  </a:lnTo>
                  <a:lnTo>
                    <a:pt x="465739" y="467374"/>
                  </a:lnTo>
                  <a:lnTo>
                    <a:pt x="487920" y="506406"/>
                  </a:lnTo>
                  <a:close/>
                </a:path>
                <a:path w="575945" h="590550">
                  <a:moveTo>
                    <a:pt x="467755" y="71056"/>
                  </a:moveTo>
                  <a:lnTo>
                    <a:pt x="449607" y="112089"/>
                  </a:lnTo>
                  <a:lnTo>
                    <a:pt x="449607" y="83228"/>
                  </a:lnTo>
                  <a:lnTo>
                    <a:pt x="467755" y="71056"/>
                  </a:lnTo>
                  <a:close/>
                </a:path>
                <a:path w="575945" h="590550">
                  <a:moveTo>
                    <a:pt x="514133" y="477382"/>
                  </a:moveTo>
                  <a:lnTo>
                    <a:pt x="473805" y="459368"/>
                  </a:lnTo>
                  <a:lnTo>
                    <a:pt x="470780" y="461370"/>
                  </a:lnTo>
                  <a:lnTo>
                    <a:pt x="468763" y="464372"/>
                  </a:lnTo>
                  <a:lnTo>
                    <a:pt x="465739" y="467374"/>
                  </a:lnTo>
                  <a:lnTo>
                    <a:pt x="465739" y="116093"/>
                  </a:lnTo>
                  <a:lnTo>
                    <a:pt x="473805" y="112089"/>
                  </a:lnTo>
                  <a:lnTo>
                    <a:pt x="473805" y="138110"/>
                  </a:lnTo>
                  <a:lnTo>
                    <a:pt x="475821" y="141113"/>
                  </a:lnTo>
                  <a:lnTo>
                    <a:pt x="478846" y="144115"/>
                  </a:lnTo>
                  <a:lnTo>
                    <a:pt x="480862" y="147117"/>
                  </a:lnTo>
                  <a:lnTo>
                    <a:pt x="486911" y="145116"/>
                  </a:lnTo>
                  <a:lnTo>
                    <a:pt x="486911" y="441353"/>
                  </a:lnTo>
                  <a:lnTo>
                    <a:pt x="514133" y="477382"/>
                  </a:lnTo>
                  <a:close/>
                </a:path>
                <a:path w="575945" h="590550">
                  <a:moveTo>
                    <a:pt x="498002" y="100080"/>
                  </a:moveTo>
                  <a:lnTo>
                    <a:pt x="473805" y="138110"/>
                  </a:lnTo>
                  <a:lnTo>
                    <a:pt x="473805" y="112089"/>
                  </a:lnTo>
                  <a:lnTo>
                    <a:pt x="498002" y="100080"/>
                  </a:lnTo>
                  <a:close/>
                </a:path>
                <a:path w="575945" h="590550">
                  <a:moveTo>
                    <a:pt x="536314" y="443355"/>
                  </a:moveTo>
                  <a:lnTo>
                    <a:pt x="492961" y="432346"/>
                  </a:lnTo>
                  <a:lnTo>
                    <a:pt x="486911" y="441353"/>
                  </a:lnTo>
                  <a:lnTo>
                    <a:pt x="486911" y="145116"/>
                  </a:lnTo>
                  <a:lnTo>
                    <a:pt x="493969" y="142781"/>
                  </a:lnTo>
                  <a:lnTo>
                    <a:pt x="493969" y="167134"/>
                  </a:lnTo>
                  <a:lnTo>
                    <a:pt x="495985" y="170136"/>
                  </a:lnTo>
                  <a:lnTo>
                    <a:pt x="498002" y="174139"/>
                  </a:lnTo>
                  <a:lnTo>
                    <a:pt x="500018" y="177142"/>
                  </a:lnTo>
                  <a:lnTo>
                    <a:pt x="504051" y="176414"/>
                  </a:lnTo>
                  <a:lnTo>
                    <a:pt x="504051" y="411329"/>
                  </a:lnTo>
                  <a:lnTo>
                    <a:pt x="536314" y="443355"/>
                  </a:lnTo>
                  <a:close/>
                </a:path>
                <a:path w="575945" h="590550">
                  <a:moveTo>
                    <a:pt x="523207" y="133106"/>
                  </a:moveTo>
                  <a:lnTo>
                    <a:pt x="493969" y="167134"/>
                  </a:lnTo>
                  <a:lnTo>
                    <a:pt x="493969" y="142781"/>
                  </a:lnTo>
                  <a:lnTo>
                    <a:pt x="523207" y="133106"/>
                  </a:lnTo>
                  <a:close/>
                </a:path>
                <a:path w="575945" h="590550">
                  <a:moveTo>
                    <a:pt x="554462" y="406325"/>
                  </a:moveTo>
                  <a:lnTo>
                    <a:pt x="509092" y="401321"/>
                  </a:lnTo>
                  <a:lnTo>
                    <a:pt x="507076" y="404324"/>
                  </a:lnTo>
                  <a:lnTo>
                    <a:pt x="506067" y="408327"/>
                  </a:lnTo>
                  <a:lnTo>
                    <a:pt x="504051" y="411329"/>
                  </a:lnTo>
                  <a:lnTo>
                    <a:pt x="504051" y="176414"/>
                  </a:lnTo>
                  <a:lnTo>
                    <a:pt x="510100" y="175322"/>
                  </a:lnTo>
                  <a:lnTo>
                    <a:pt x="510100" y="199159"/>
                  </a:lnTo>
                  <a:lnTo>
                    <a:pt x="511109" y="202162"/>
                  </a:lnTo>
                  <a:lnTo>
                    <a:pt x="513125" y="205164"/>
                  </a:lnTo>
                  <a:lnTo>
                    <a:pt x="514133" y="209167"/>
                  </a:lnTo>
                  <a:lnTo>
                    <a:pt x="518166" y="208989"/>
                  </a:lnTo>
                  <a:lnTo>
                    <a:pt x="518166" y="379304"/>
                  </a:lnTo>
                  <a:lnTo>
                    <a:pt x="554462" y="406325"/>
                  </a:lnTo>
                  <a:close/>
                </a:path>
                <a:path w="575945" h="590550">
                  <a:moveTo>
                    <a:pt x="544380" y="169135"/>
                  </a:moveTo>
                  <a:lnTo>
                    <a:pt x="510100" y="199159"/>
                  </a:lnTo>
                  <a:lnTo>
                    <a:pt x="510100" y="175322"/>
                  </a:lnTo>
                  <a:lnTo>
                    <a:pt x="544380" y="169135"/>
                  </a:lnTo>
                  <a:close/>
                </a:path>
                <a:path w="575945" h="590550">
                  <a:moveTo>
                    <a:pt x="567569" y="368295"/>
                  </a:moveTo>
                  <a:lnTo>
                    <a:pt x="522199" y="369296"/>
                  </a:lnTo>
                  <a:lnTo>
                    <a:pt x="521191" y="370297"/>
                  </a:lnTo>
                  <a:lnTo>
                    <a:pt x="521191" y="372298"/>
                  </a:lnTo>
                  <a:lnTo>
                    <a:pt x="520183" y="374300"/>
                  </a:lnTo>
                  <a:lnTo>
                    <a:pt x="519174" y="375301"/>
                  </a:lnTo>
                  <a:lnTo>
                    <a:pt x="519174" y="377302"/>
                  </a:lnTo>
                  <a:lnTo>
                    <a:pt x="518166" y="379304"/>
                  </a:lnTo>
                  <a:lnTo>
                    <a:pt x="518166" y="208989"/>
                  </a:lnTo>
                  <a:lnTo>
                    <a:pt x="522199" y="208811"/>
                  </a:lnTo>
                  <a:lnTo>
                    <a:pt x="522199" y="232186"/>
                  </a:lnTo>
                  <a:lnTo>
                    <a:pt x="523207" y="236189"/>
                  </a:lnTo>
                  <a:lnTo>
                    <a:pt x="524215" y="239191"/>
                  </a:lnTo>
                  <a:lnTo>
                    <a:pt x="525224" y="243195"/>
                  </a:lnTo>
                  <a:lnTo>
                    <a:pt x="528248" y="243461"/>
                  </a:lnTo>
                  <a:lnTo>
                    <a:pt x="528248" y="346277"/>
                  </a:lnTo>
                  <a:lnTo>
                    <a:pt x="567569" y="368295"/>
                  </a:lnTo>
                  <a:close/>
                </a:path>
                <a:path w="575945" h="590550">
                  <a:moveTo>
                    <a:pt x="559503" y="207166"/>
                  </a:moveTo>
                  <a:lnTo>
                    <a:pt x="522199" y="232186"/>
                  </a:lnTo>
                  <a:lnTo>
                    <a:pt x="522199" y="208811"/>
                  </a:lnTo>
                  <a:lnTo>
                    <a:pt x="559503" y="207166"/>
                  </a:lnTo>
                  <a:close/>
                </a:path>
                <a:path w="575945" h="590550">
                  <a:moveTo>
                    <a:pt x="574626" y="328263"/>
                  </a:moveTo>
                  <a:lnTo>
                    <a:pt x="530265" y="335268"/>
                  </a:lnTo>
                  <a:lnTo>
                    <a:pt x="529257" y="339272"/>
                  </a:lnTo>
                  <a:lnTo>
                    <a:pt x="529257" y="342274"/>
                  </a:lnTo>
                  <a:lnTo>
                    <a:pt x="528248" y="346277"/>
                  </a:lnTo>
                  <a:lnTo>
                    <a:pt x="528248" y="243461"/>
                  </a:lnTo>
                  <a:lnTo>
                    <a:pt x="530265" y="243639"/>
                  </a:lnTo>
                  <a:lnTo>
                    <a:pt x="530265" y="270216"/>
                  </a:lnTo>
                  <a:lnTo>
                    <a:pt x="531273" y="273219"/>
                  </a:lnTo>
                  <a:lnTo>
                    <a:pt x="531273" y="277222"/>
                  </a:lnTo>
                  <a:lnTo>
                    <a:pt x="532281" y="277449"/>
                  </a:lnTo>
                  <a:lnTo>
                    <a:pt x="532281" y="312250"/>
                  </a:lnTo>
                  <a:lnTo>
                    <a:pt x="574626" y="328263"/>
                  </a:lnTo>
                  <a:close/>
                </a:path>
                <a:path w="575945" h="590550">
                  <a:moveTo>
                    <a:pt x="570593" y="247198"/>
                  </a:moveTo>
                  <a:lnTo>
                    <a:pt x="530265" y="266213"/>
                  </a:lnTo>
                  <a:lnTo>
                    <a:pt x="530265" y="243639"/>
                  </a:lnTo>
                  <a:lnTo>
                    <a:pt x="570593" y="247198"/>
                  </a:lnTo>
                  <a:close/>
                </a:path>
                <a:path w="575945" h="590550">
                  <a:moveTo>
                    <a:pt x="575635" y="287230"/>
                  </a:moveTo>
                  <a:lnTo>
                    <a:pt x="532281" y="301241"/>
                  </a:lnTo>
                  <a:lnTo>
                    <a:pt x="532281" y="277449"/>
                  </a:lnTo>
                  <a:lnTo>
                    <a:pt x="575635" y="287230"/>
                  </a:lnTo>
                  <a:close/>
                </a:path>
              </a:pathLst>
            </a:custGeom>
            <a:solidFill>
              <a:srgbClr val="EB0088"/>
            </a:solidFill>
          </p:spPr>
          <p:txBody>
            <a:bodyPr wrap="square" lIns="0" tIns="0" rIns="0" bIns="0" rtlCol="0"/>
            <a:lstStyle/>
            <a:p>
              <a:endParaRPr/>
            </a:p>
          </p:txBody>
        </p:sp>
        <p:sp>
          <p:nvSpPr>
            <p:cNvPr id="25" name="object 25"/>
            <p:cNvSpPr/>
            <p:nvPr/>
          </p:nvSpPr>
          <p:spPr>
            <a:xfrm>
              <a:off x="312490" y="673038"/>
              <a:ext cx="373030" cy="370291"/>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324588" y="698059"/>
              <a:ext cx="332740" cy="332740"/>
            </a:xfrm>
            <a:custGeom>
              <a:avLst/>
              <a:gdLst/>
              <a:ahLst/>
              <a:cxnLst/>
              <a:rect l="l" t="t" r="r" b="b"/>
              <a:pathLst>
                <a:path w="332740" h="332740">
                  <a:moveTo>
                    <a:pt x="332711" y="161129"/>
                  </a:moveTo>
                  <a:lnTo>
                    <a:pt x="308514" y="169135"/>
                  </a:lnTo>
                  <a:lnTo>
                    <a:pt x="308514" y="175140"/>
                  </a:lnTo>
                  <a:lnTo>
                    <a:pt x="332711" y="184147"/>
                  </a:lnTo>
                  <a:lnTo>
                    <a:pt x="307506" y="188150"/>
                  </a:lnTo>
                  <a:lnTo>
                    <a:pt x="307506" y="190152"/>
                  </a:lnTo>
                  <a:lnTo>
                    <a:pt x="306498" y="192154"/>
                  </a:lnTo>
                  <a:lnTo>
                    <a:pt x="306498" y="194155"/>
                  </a:lnTo>
                  <a:lnTo>
                    <a:pt x="328679" y="206165"/>
                  </a:lnTo>
                  <a:lnTo>
                    <a:pt x="303473" y="207166"/>
                  </a:lnTo>
                  <a:lnTo>
                    <a:pt x="303473" y="208166"/>
                  </a:lnTo>
                  <a:lnTo>
                    <a:pt x="302465" y="209167"/>
                  </a:lnTo>
                  <a:lnTo>
                    <a:pt x="302465" y="211169"/>
                  </a:lnTo>
                  <a:lnTo>
                    <a:pt x="301457" y="212170"/>
                  </a:lnTo>
                  <a:lnTo>
                    <a:pt x="301457" y="213170"/>
                  </a:lnTo>
                  <a:lnTo>
                    <a:pt x="321621" y="228183"/>
                  </a:lnTo>
                  <a:lnTo>
                    <a:pt x="296416" y="225180"/>
                  </a:lnTo>
                  <a:lnTo>
                    <a:pt x="293391" y="231185"/>
                  </a:lnTo>
                  <a:lnTo>
                    <a:pt x="311539" y="249199"/>
                  </a:lnTo>
                  <a:lnTo>
                    <a:pt x="287342" y="243195"/>
                  </a:lnTo>
                  <a:lnTo>
                    <a:pt x="284317" y="246197"/>
                  </a:lnTo>
                  <a:lnTo>
                    <a:pt x="283309" y="248199"/>
                  </a:lnTo>
                  <a:lnTo>
                    <a:pt x="298432" y="268215"/>
                  </a:lnTo>
                  <a:lnTo>
                    <a:pt x="275243" y="258207"/>
                  </a:lnTo>
                  <a:lnTo>
                    <a:pt x="274235" y="260208"/>
                  </a:lnTo>
                  <a:lnTo>
                    <a:pt x="272218" y="261209"/>
                  </a:lnTo>
                  <a:lnTo>
                    <a:pt x="271210" y="263211"/>
                  </a:lnTo>
                  <a:lnTo>
                    <a:pt x="283309" y="285228"/>
                  </a:lnTo>
                  <a:lnTo>
                    <a:pt x="261128" y="272218"/>
                  </a:lnTo>
                  <a:lnTo>
                    <a:pt x="259112" y="273219"/>
                  </a:lnTo>
                  <a:lnTo>
                    <a:pt x="258103" y="275220"/>
                  </a:lnTo>
                  <a:lnTo>
                    <a:pt x="256087" y="276221"/>
                  </a:lnTo>
                  <a:lnTo>
                    <a:pt x="265161" y="300240"/>
                  </a:lnTo>
                  <a:lnTo>
                    <a:pt x="244996" y="284227"/>
                  </a:lnTo>
                  <a:lnTo>
                    <a:pt x="243988" y="285228"/>
                  </a:lnTo>
                  <a:lnTo>
                    <a:pt x="239955" y="287230"/>
                  </a:lnTo>
                  <a:lnTo>
                    <a:pt x="246005" y="312250"/>
                  </a:lnTo>
                  <a:lnTo>
                    <a:pt x="228865" y="294235"/>
                  </a:lnTo>
                  <a:lnTo>
                    <a:pt x="222816" y="297238"/>
                  </a:lnTo>
                  <a:lnTo>
                    <a:pt x="224832" y="322258"/>
                  </a:lnTo>
                  <a:lnTo>
                    <a:pt x="209709" y="301241"/>
                  </a:lnTo>
                  <a:lnTo>
                    <a:pt x="207692" y="302242"/>
                  </a:lnTo>
                  <a:lnTo>
                    <a:pt x="205676" y="302242"/>
                  </a:lnTo>
                  <a:lnTo>
                    <a:pt x="203660" y="303243"/>
                  </a:lnTo>
                  <a:lnTo>
                    <a:pt x="202651" y="328263"/>
                  </a:lnTo>
                  <a:lnTo>
                    <a:pt x="190553" y="306245"/>
                  </a:lnTo>
                  <a:lnTo>
                    <a:pt x="188536" y="306245"/>
                  </a:lnTo>
                  <a:lnTo>
                    <a:pt x="186520" y="307246"/>
                  </a:lnTo>
                  <a:lnTo>
                    <a:pt x="184503" y="307246"/>
                  </a:lnTo>
                  <a:lnTo>
                    <a:pt x="179462" y="332266"/>
                  </a:lnTo>
                  <a:lnTo>
                    <a:pt x="171397" y="308247"/>
                  </a:lnTo>
                  <a:lnTo>
                    <a:pt x="165347" y="308247"/>
                  </a:lnTo>
                  <a:lnTo>
                    <a:pt x="157282" y="332266"/>
                  </a:lnTo>
                  <a:lnTo>
                    <a:pt x="152240" y="307246"/>
                  </a:lnTo>
                  <a:lnTo>
                    <a:pt x="150224" y="307246"/>
                  </a:lnTo>
                  <a:lnTo>
                    <a:pt x="148208" y="306245"/>
                  </a:lnTo>
                  <a:lnTo>
                    <a:pt x="146191" y="306245"/>
                  </a:lnTo>
                  <a:lnTo>
                    <a:pt x="134092" y="328263"/>
                  </a:lnTo>
                  <a:lnTo>
                    <a:pt x="132076" y="303243"/>
                  </a:lnTo>
                  <a:lnTo>
                    <a:pt x="130060" y="302242"/>
                  </a:lnTo>
                  <a:lnTo>
                    <a:pt x="128043" y="302242"/>
                  </a:lnTo>
                  <a:lnTo>
                    <a:pt x="126027" y="301241"/>
                  </a:lnTo>
                  <a:lnTo>
                    <a:pt x="110903" y="322258"/>
                  </a:lnTo>
                  <a:lnTo>
                    <a:pt x="112920" y="297238"/>
                  </a:lnTo>
                  <a:lnTo>
                    <a:pt x="106871" y="294235"/>
                  </a:lnTo>
                  <a:lnTo>
                    <a:pt x="89731" y="312250"/>
                  </a:lnTo>
                  <a:lnTo>
                    <a:pt x="94772" y="288231"/>
                  </a:lnTo>
                  <a:lnTo>
                    <a:pt x="88723" y="285228"/>
                  </a:lnTo>
                  <a:lnTo>
                    <a:pt x="68558" y="301241"/>
                  </a:lnTo>
                  <a:lnTo>
                    <a:pt x="77632" y="278223"/>
                  </a:lnTo>
                  <a:lnTo>
                    <a:pt x="75616" y="277222"/>
                  </a:lnTo>
                  <a:lnTo>
                    <a:pt x="74608" y="275220"/>
                  </a:lnTo>
                  <a:lnTo>
                    <a:pt x="72591" y="274219"/>
                  </a:lnTo>
                  <a:lnTo>
                    <a:pt x="51419" y="287230"/>
                  </a:lnTo>
                  <a:lnTo>
                    <a:pt x="63517" y="265212"/>
                  </a:lnTo>
                  <a:lnTo>
                    <a:pt x="62509" y="263211"/>
                  </a:lnTo>
                  <a:lnTo>
                    <a:pt x="60493" y="262210"/>
                  </a:lnTo>
                  <a:lnTo>
                    <a:pt x="59484" y="260208"/>
                  </a:lnTo>
                  <a:lnTo>
                    <a:pt x="36295" y="270216"/>
                  </a:lnTo>
                  <a:lnTo>
                    <a:pt x="51419" y="250200"/>
                  </a:lnTo>
                  <a:lnTo>
                    <a:pt x="49402" y="249199"/>
                  </a:lnTo>
                  <a:lnTo>
                    <a:pt x="47386" y="245196"/>
                  </a:lnTo>
                  <a:lnTo>
                    <a:pt x="23189" y="251201"/>
                  </a:lnTo>
                  <a:lnTo>
                    <a:pt x="40328" y="233187"/>
                  </a:lnTo>
                  <a:lnTo>
                    <a:pt x="37304" y="227182"/>
                  </a:lnTo>
                  <a:lnTo>
                    <a:pt x="12098" y="230184"/>
                  </a:lnTo>
                  <a:lnTo>
                    <a:pt x="32262" y="215172"/>
                  </a:lnTo>
                  <a:lnTo>
                    <a:pt x="31254" y="213170"/>
                  </a:lnTo>
                  <a:lnTo>
                    <a:pt x="31254" y="211169"/>
                  </a:lnTo>
                  <a:lnTo>
                    <a:pt x="30246" y="209167"/>
                  </a:lnTo>
                  <a:lnTo>
                    <a:pt x="5041" y="208166"/>
                  </a:lnTo>
                  <a:lnTo>
                    <a:pt x="27221" y="196157"/>
                  </a:lnTo>
                  <a:lnTo>
                    <a:pt x="27221" y="194155"/>
                  </a:lnTo>
                  <a:lnTo>
                    <a:pt x="26213" y="192154"/>
                  </a:lnTo>
                  <a:lnTo>
                    <a:pt x="26213" y="190152"/>
                  </a:lnTo>
                  <a:lnTo>
                    <a:pt x="1008" y="186149"/>
                  </a:lnTo>
                  <a:lnTo>
                    <a:pt x="24197" y="177142"/>
                  </a:lnTo>
                  <a:lnTo>
                    <a:pt x="24197" y="170136"/>
                  </a:lnTo>
                  <a:lnTo>
                    <a:pt x="0" y="163130"/>
                  </a:lnTo>
                  <a:lnTo>
                    <a:pt x="24197" y="157126"/>
                  </a:lnTo>
                  <a:lnTo>
                    <a:pt x="24197" y="154123"/>
                  </a:lnTo>
                  <a:lnTo>
                    <a:pt x="25205" y="152122"/>
                  </a:lnTo>
                  <a:lnTo>
                    <a:pt x="25205" y="150120"/>
                  </a:lnTo>
                  <a:lnTo>
                    <a:pt x="2016" y="139111"/>
                  </a:lnTo>
                  <a:lnTo>
                    <a:pt x="27221" y="137109"/>
                  </a:lnTo>
                  <a:lnTo>
                    <a:pt x="28230" y="135108"/>
                  </a:lnTo>
                  <a:lnTo>
                    <a:pt x="28230" y="133106"/>
                  </a:lnTo>
                  <a:lnTo>
                    <a:pt x="29238" y="131105"/>
                  </a:lnTo>
                  <a:lnTo>
                    <a:pt x="8065" y="117093"/>
                  </a:lnTo>
                  <a:lnTo>
                    <a:pt x="33271" y="118094"/>
                  </a:lnTo>
                  <a:lnTo>
                    <a:pt x="33271" y="116093"/>
                  </a:lnTo>
                  <a:lnTo>
                    <a:pt x="35287" y="112089"/>
                  </a:lnTo>
                  <a:lnTo>
                    <a:pt x="16131" y="96077"/>
                  </a:lnTo>
                  <a:lnTo>
                    <a:pt x="40328" y="100080"/>
                  </a:lnTo>
                  <a:lnTo>
                    <a:pt x="43353" y="94075"/>
                  </a:lnTo>
                  <a:lnTo>
                    <a:pt x="27221" y="75060"/>
                  </a:lnTo>
                  <a:lnTo>
                    <a:pt x="51419" y="83066"/>
                  </a:lnTo>
                  <a:lnTo>
                    <a:pt x="52427" y="81065"/>
                  </a:lnTo>
                  <a:lnTo>
                    <a:pt x="54443" y="80064"/>
                  </a:lnTo>
                  <a:lnTo>
                    <a:pt x="55451" y="78062"/>
                  </a:lnTo>
                  <a:lnTo>
                    <a:pt x="42345" y="57045"/>
                  </a:lnTo>
                  <a:lnTo>
                    <a:pt x="64525" y="68054"/>
                  </a:lnTo>
                  <a:lnTo>
                    <a:pt x="66542" y="66052"/>
                  </a:lnTo>
                  <a:lnTo>
                    <a:pt x="67550" y="64051"/>
                  </a:lnTo>
                  <a:lnTo>
                    <a:pt x="69567" y="63050"/>
                  </a:lnTo>
                  <a:lnTo>
                    <a:pt x="59484" y="40032"/>
                  </a:lnTo>
                  <a:lnTo>
                    <a:pt x="80657" y="54043"/>
                  </a:lnTo>
                  <a:lnTo>
                    <a:pt x="83682" y="51040"/>
                  </a:lnTo>
                  <a:lnTo>
                    <a:pt x="85698" y="50040"/>
                  </a:lnTo>
                  <a:lnTo>
                    <a:pt x="78641" y="26020"/>
                  </a:lnTo>
                  <a:lnTo>
                    <a:pt x="96788" y="43034"/>
                  </a:lnTo>
                  <a:lnTo>
                    <a:pt x="102838" y="40032"/>
                  </a:lnTo>
                  <a:lnTo>
                    <a:pt x="98805" y="15012"/>
                  </a:lnTo>
                  <a:lnTo>
                    <a:pt x="114936" y="33026"/>
                  </a:lnTo>
                  <a:lnTo>
                    <a:pt x="116953" y="32025"/>
                  </a:lnTo>
                  <a:lnTo>
                    <a:pt x="118969" y="32025"/>
                  </a:lnTo>
                  <a:lnTo>
                    <a:pt x="120986" y="31024"/>
                  </a:lnTo>
                  <a:lnTo>
                    <a:pt x="120986" y="6004"/>
                  </a:lnTo>
                  <a:lnTo>
                    <a:pt x="134092" y="27021"/>
                  </a:lnTo>
                  <a:lnTo>
                    <a:pt x="136109" y="27021"/>
                  </a:lnTo>
                  <a:lnTo>
                    <a:pt x="138125" y="26020"/>
                  </a:lnTo>
                  <a:lnTo>
                    <a:pt x="140142" y="26020"/>
                  </a:lnTo>
                  <a:lnTo>
                    <a:pt x="143166" y="1000"/>
                  </a:lnTo>
                  <a:lnTo>
                    <a:pt x="153249" y="24019"/>
                  </a:lnTo>
                  <a:lnTo>
                    <a:pt x="160306" y="24019"/>
                  </a:lnTo>
                  <a:lnTo>
                    <a:pt x="167364" y="0"/>
                  </a:lnTo>
                  <a:lnTo>
                    <a:pt x="174421" y="24019"/>
                  </a:lnTo>
                  <a:lnTo>
                    <a:pt x="180471" y="24019"/>
                  </a:lnTo>
                  <a:lnTo>
                    <a:pt x="190553" y="1000"/>
                  </a:lnTo>
                  <a:lnTo>
                    <a:pt x="193577" y="26020"/>
                  </a:lnTo>
                  <a:lnTo>
                    <a:pt x="195594" y="26020"/>
                  </a:lnTo>
                  <a:lnTo>
                    <a:pt x="197610" y="27021"/>
                  </a:lnTo>
                  <a:lnTo>
                    <a:pt x="199627" y="27021"/>
                  </a:lnTo>
                  <a:lnTo>
                    <a:pt x="212734" y="6004"/>
                  </a:lnTo>
                  <a:lnTo>
                    <a:pt x="212734" y="31024"/>
                  </a:lnTo>
                  <a:lnTo>
                    <a:pt x="214750" y="31024"/>
                  </a:lnTo>
                  <a:lnTo>
                    <a:pt x="218783" y="33026"/>
                  </a:lnTo>
                  <a:lnTo>
                    <a:pt x="234914" y="14011"/>
                  </a:lnTo>
                  <a:lnTo>
                    <a:pt x="227857" y="40032"/>
                  </a:lnTo>
                  <a:lnTo>
                    <a:pt x="233906" y="43034"/>
                  </a:lnTo>
                  <a:lnTo>
                    <a:pt x="252054" y="26020"/>
                  </a:lnTo>
                  <a:lnTo>
                    <a:pt x="244996" y="50040"/>
                  </a:lnTo>
                  <a:lnTo>
                    <a:pt x="247013" y="51040"/>
                  </a:lnTo>
                  <a:lnTo>
                    <a:pt x="248021" y="53042"/>
                  </a:lnTo>
                  <a:lnTo>
                    <a:pt x="250038" y="54043"/>
                  </a:lnTo>
                  <a:lnTo>
                    <a:pt x="271210" y="40032"/>
                  </a:lnTo>
                  <a:lnTo>
                    <a:pt x="261128" y="63050"/>
                  </a:lnTo>
                  <a:lnTo>
                    <a:pt x="263144" y="64051"/>
                  </a:lnTo>
                  <a:lnTo>
                    <a:pt x="266169" y="67053"/>
                  </a:lnTo>
                  <a:lnTo>
                    <a:pt x="289358" y="56044"/>
                  </a:lnTo>
                  <a:lnTo>
                    <a:pt x="275243" y="77061"/>
                  </a:lnTo>
                  <a:lnTo>
                    <a:pt x="276251" y="79063"/>
                  </a:lnTo>
                  <a:lnTo>
                    <a:pt x="278268" y="80064"/>
                  </a:lnTo>
                  <a:lnTo>
                    <a:pt x="279276" y="82065"/>
                  </a:lnTo>
                  <a:lnTo>
                    <a:pt x="303473" y="74059"/>
                  </a:lnTo>
                  <a:lnTo>
                    <a:pt x="287342" y="93074"/>
                  </a:lnTo>
                  <a:lnTo>
                    <a:pt x="290366" y="99079"/>
                  </a:lnTo>
                  <a:lnTo>
                    <a:pt x="315572" y="94075"/>
                  </a:lnTo>
                  <a:lnTo>
                    <a:pt x="296416" y="111089"/>
                  </a:lnTo>
                  <a:lnTo>
                    <a:pt x="296416" y="113090"/>
                  </a:lnTo>
                  <a:lnTo>
                    <a:pt x="298432" y="117093"/>
                  </a:lnTo>
                  <a:lnTo>
                    <a:pt x="323637" y="116093"/>
                  </a:lnTo>
                  <a:lnTo>
                    <a:pt x="302465" y="130104"/>
                  </a:lnTo>
                  <a:lnTo>
                    <a:pt x="304481" y="134107"/>
                  </a:lnTo>
                  <a:lnTo>
                    <a:pt x="304481" y="136109"/>
                  </a:lnTo>
                  <a:lnTo>
                    <a:pt x="329687" y="138110"/>
                  </a:lnTo>
                  <a:lnTo>
                    <a:pt x="306498" y="149119"/>
                  </a:lnTo>
                  <a:lnTo>
                    <a:pt x="307506" y="151121"/>
                  </a:lnTo>
                  <a:lnTo>
                    <a:pt x="307506" y="155124"/>
                  </a:lnTo>
                  <a:lnTo>
                    <a:pt x="332711" y="161129"/>
                  </a:lnTo>
                  <a:close/>
                </a:path>
              </a:pathLst>
            </a:custGeom>
            <a:solidFill>
              <a:srgbClr val="EB0088"/>
            </a:solidFill>
          </p:spPr>
          <p:txBody>
            <a:bodyPr wrap="square" lIns="0" tIns="0" rIns="0" bIns="0" rtlCol="0"/>
            <a:lstStyle/>
            <a:p>
              <a:endParaRPr/>
            </a:p>
          </p:txBody>
        </p:sp>
        <p:sp>
          <p:nvSpPr>
            <p:cNvPr id="27" name="object 27"/>
            <p:cNvSpPr/>
            <p:nvPr/>
          </p:nvSpPr>
          <p:spPr>
            <a:xfrm>
              <a:off x="0" y="3044941"/>
              <a:ext cx="282243" cy="540433"/>
            </a:xfrm>
            <a:prstGeom prst="rect">
              <a:avLst/>
            </a:prstGeom>
            <a:blipFill>
              <a:blip r:embed="rId13" cstate="print"/>
              <a:stretch>
                <a:fillRect/>
              </a:stretch>
            </a:blipFill>
          </p:spPr>
          <p:txBody>
            <a:bodyPr wrap="square" lIns="0" tIns="0" rIns="0" bIns="0" rtlCol="0"/>
            <a:lstStyle/>
            <a:p>
              <a:endParaRPr/>
            </a:p>
          </p:txBody>
        </p:sp>
        <p:sp>
          <p:nvSpPr>
            <p:cNvPr id="28" name="object 28"/>
            <p:cNvSpPr/>
            <p:nvPr/>
          </p:nvSpPr>
          <p:spPr>
            <a:xfrm>
              <a:off x="0" y="3066960"/>
              <a:ext cx="699770" cy="1259840"/>
            </a:xfrm>
            <a:custGeom>
              <a:avLst/>
              <a:gdLst/>
              <a:ahLst/>
              <a:cxnLst/>
              <a:rect l="l" t="t" r="r" b="b"/>
              <a:pathLst>
                <a:path w="699770" h="1259839">
                  <a:moveTo>
                    <a:pt x="262077" y="232194"/>
                  </a:moveTo>
                  <a:lnTo>
                    <a:pt x="225780" y="224612"/>
                  </a:lnTo>
                  <a:lnTo>
                    <a:pt x="223761" y="224180"/>
                  </a:lnTo>
                  <a:lnTo>
                    <a:pt x="223761" y="221183"/>
                  </a:lnTo>
                  <a:lnTo>
                    <a:pt x="222758" y="218186"/>
                  </a:lnTo>
                  <a:lnTo>
                    <a:pt x="222758" y="215176"/>
                  </a:lnTo>
                  <a:lnTo>
                    <a:pt x="257035" y="197167"/>
                  </a:lnTo>
                  <a:lnTo>
                    <a:pt x="222758" y="195376"/>
                  </a:lnTo>
                  <a:lnTo>
                    <a:pt x="218719" y="195160"/>
                  </a:lnTo>
                  <a:lnTo>
                    <a:pt x="216700" y="189153"/>
                  </a:lnTo>
                  <a:lnTo>
                    <a:pt x="215696" y="186156"/>
                  </a:lnTo>
                  <a:lnTo>
                    <a:pt x="246951" y="164134"/>
                  </a:lnTo>
                  <a:lnTo>
                    <a:pt x="215696" y="166585"/>
                  </a:lnTo>
                  <a:lnTo>
                    <a:pt x="208635" y="167144"/>
                  </a:lnTo>
                  <a:lnTo>
                    <a:pt x="207632" y="164134"/>
                  </a:lnTo>
                  <a:lnTo>
                    <a:pt x="205613" y="161137"/>
                  </a:lnTo>
                  <a:lnTo>
                    <a:pt x="204609" y="158127"/>
                  </a:lnTo>
                  <a:lnTo>
                    <a:pt x="232829" y="132105"/>
                  </a:lnTo>
                  <a:lnTo>
                    <a:pt x="204609" y="138163"/>
                  </a:lnTo>
                  <a:lnTo>
                    <a:pt x="195529" y="140119"/>
                  </a:lnTo>
                  <a:lnTo>
                    <a:pt x="193509" y="137109"/>
                  </a:lnTo>
                  <a:lnTo>
                    <a:pt x="192506" y="135115"/>
                  </a:lnTo>
                  <a:lnTo>
                    <a:pt x="191503" y="133616"/>
                  </a:lnTo>
                  <a:lnTo>
                    <a:pt x="190487" y="132105"/>
                  </a:lnTo>
                  <a:lnTo>
                    <a:pt x="214680" y="102082"/>
                  </a:lnTo>
                  <a:lnTo>
                    <a:pt x="190487" y="110756"/>
                  </a:lnTo>
                  <a:lnTo>
                    <a:pt x="178396" y="115100"/>
                  </a:lnTo>
                  <a:lnTo>
                    <a:pt x="176377" y="113093"/>
                  </a:lnTo>
                  <a:lnTo>
                    <a:pt x="174358" y="110096"/>
                  </a:lnTo>
                  <a:lnTo>
                    <a:pt x="173355" y="109093"/>
                  </a:lnTo>
                  <a:lnTo>
                    <a:pt x="172339" y="108089"/>
                  </a:lnTo>
                  <a:lnTo>
                    <a:pt x="191503" y="75069"/>
                  </a:lnTo>
                  <a:lnTo>
                    <a:pt x="172339" y="85128"/>
                  </a:lnTo>
                  <a:lnTo>
                    <a:pt x="157213" y="93078"/>
                  </a:lnTo>
                  <a:lnTo>
                    <a:pt x="155206" y="91071"/>
                  </a:lnTo>
                  <a:lnTo>
                    <a:pt x="152171" y="89077"/>
                  </a:lnTo>
                  <a:lnTo>
                    <a:pt x="151168" y="88074"/>
                  </a:lnTo>
                  <a:lnTo>
                    <a:pt x="150164" y="87071"/>
                  </a:lnTo>
                  <a:lnTo>
                    <a:pt x="165277" y="52044"/>
                  </a:lnTo>
                  <a:lnTo>
                    <a:pt x="150164" y="63182"/>
                  </a:lnTo>
                  <a:lnTo>
                    <a:pt x="134023" y="75069"/>
                  </a:lnTo>
                  <a:lnTo>
                    <a:pt x="131000" y="73063"/>
                  </a:lnTo>
                  <a:lnTo>
                    <a:pt x="128993" y="71056"/>
                  </a:lnTo>
                  <a:lnTo>
                    <a:pt x="126974" y="70396"/>
                  </a:lnTo>
                  <a:lnTo>
                    <a:pt x="125958" y="70065"/>
                  </a:lnTo>
                  <a:lnTo>
                    <a:pt x="136042" y="33032"/>
                  </a:lnTo>
                  <a:lnTo>
                    <a:pt x="125958" y="43040"/>
                  </a:lnTo>
                  <a:lnTo>
                    <a:pt x="108826" y="60058"/>
                  </a:lnTo>
                  <a:lnTo>
                    <a:pt x="105803" y="59055"/>
                  </a:lnTo>
                  <a:lnTo>
                    <a:pt x="102768" y="57048"/>
                  </a:lnTo>
                  <a:lnTo>
                    <a:pt x="100761" y="56388"/>
                  </a:lnTo>
                  <a:lnTo>
                    <a:pt x="99745" y="56045"/>
                  </a:lnTo>
                  <a:lnTo>
                    <a:pt x="103784" y="18021"/>
                  </a:lnTo>
                  <a:lnTo>
                    <a:pt x="99745" y="23241"/>
                  </a:lnTo>
                  <a:lnTo>
                    <a:pt x="80594" y="48044"/>
                  </a:lnTo>
                  <a:lnTo>
                    <a:pt x="71513" y="45046"/>
                  </a:lnTo>
                  <a:lnTo>
                    <a:pt x="70510" y="7010"/>
                  </a:lnTo>
                  <a:lnTo>
                    <a:pt x="51358" y="40043"/>
                  </a:lnTo>
                  <a:lnTo>
                    <a:pt x="48336" y="39039"/>
                  </a:lnTo>
                  <a:lnTo>
                    <a:pt x="45300" y="39039"/>
                  </a:lnTo>
                  <a:lnTo>
                    <a:pt x="41275" y="38036"/>
                  </a:lnTo>
                  <a:lnTo>
                    <a:pt x="36233" y="1003"/>
                  </a:lnTo>
                  <a:lnTo>
                    <a:pt x="22110" y="36029"/>
                  </a:lnTo>
                  <a:lnTo>
                    <a:pt x="12039" y="36029"/>
                  </a:lnTo>
                  <a:lnTo>
                    <a:pt x="939" y="0"/>
                  </a:lnTo>
                  <a:lnTo>
                    <a:pt x="0" y="3886"/>
                  </a:lnTo>
                  <a:lnTo>
                    <a:pt x="0" y="498525"/>
                  </a:lnTo>
                  <a:lnTo>
                    <a:pt x="939" y="502412"/>
                  </a:lnTo>
                  <a:lnTo>
                    <a:pt x="12039" y="466382"/>
                  </a:lnTo>
                  <a:lnTo>
                    <a:pt x="22110" y="466382"/>
                  </a:lnTo>
                  <a:lnTo>
                    <a:pt x="36233" y="501408"/>
                  </a:lnTo>
                  <a:lnTo>
                    <a:pt x="42278" y="464375"/>
                  </a:lnTo>
                  <a:lnTo>
                    <a:pt x="45300" y="464375"/>
                  </a:lnTo>
                  <a:lnTo>
                    <a:pt x="48336" y="463372"/>
                  </a:lnTo>
                  <a:lnTo>
                    <a:pt x="52362" y="462381"/>
                  </a:lnTo>
                  <a:lnTo>
                    <a:pt x="71513" y="495401"/>
                  </a:lnTo>
                  <a:lnTo>
                    <a:pt x="72529" y="457377"/>
                  </a:lnTo>
                  <a:lnTo>
                    <a:pt x="81597" y="454367"/>
                  </a:lnTo>
                  <a:lnTo>
                    <a:pt x="104787" y="484390"/>
                  </a:lnTo>
                  <a:lnTo>
                    <a:pt x="100761" y="446366"/>
                  </a:lnTo>
                  <a:lnTo>
                    <a:pt x="103784" y="445363"/>
                  </a:lnTo>
                  <a:lnTo>
                    <a:pt x="106807" y="443357"/>
                  </a:lnTo>
                  <a:lnTo>
                    <a:pt x="109829" y="442353"/>
                  </a:lnTo>
                  <a:lnTo>
                    <a:pt x="137058" y="469379"/>
                  </a:lnTo>
                  <a:lnTo>
                    <a:pt x="126974" y="432346"/>
                  </a:lnTo>
                  <a:lnTo>
                    <a:pt x="129997" y="430352"/>
                  </a:lnTo>
                  <a:lnTo>
                    <a:pt x="132016" y="428345"/>
                  </a:lnTo>
                  <a:lnTo>
                    <a:pt x="135039" y="427342"/>
                  </a:lnTo>
                  <a:lnTo>
                    <a:pt x="166293" y="450367"/>
                  </a:lnTo>
                  <a:lnTo>
                    <a:pt x="151168" y="415340"/>
                  </a:lnTo>
                  <a:lnTo>
                    <a:pt x="153187" y="413334"/>
                  </a:lnTo>
                  <a:lnTo>
                    <a:pt x="156210" y="411340"/>
                  </a:lnTo>
                  <a:lnTo>
                    <a:pt x="158229" y="409333"/>
                  </a:lnTo>
                  <a:lnTo>
                    <a:pt x="192506" y="427342"/>
                  </a:lnTo>
                  <a:lnTo>
                    <a:pt x="173355" y="394322"/>
                  </a:lnTo>
                  <a:lnTo>
                    <a:pt x="175361" y="392315"/>
                  </a:lnTo>
                  <a:lnTo>
                    <a:pt x="177380" y="389318"/>
                  </a:lnTo>
                  <a:lnTo>
                    <a:pt x="179400" y="387311"/>
                  </a:lnTo>
                  <a:lnTo>
                    <a:pt x="215696" y="400329"/>
                  </a:lnTo>
                  <a:lnTo>
                    <a:pt x="191503" y="370306"/>
                  </a:lnTo>
                  <a:lnTo>
                    <a:pt x="193509" y="367296"/>
                  </a:lnTo>
                  <a:lnTo>
                    <a:pt x="194525" y="365302"/>
                  </a:lnTo>
                  <a:lnTo>
                    <a:pt x="196532" y="362292"/>
                  </a:lnTo>
                  <a:lnTo>
                    <a:pt x="233845" y="370306"/>
                  </a:lnTo>
                  <a:lnTo>
                    <a:pt x="205613" y="344284"/>
                  </a:lnTo>
                  <a:lnTo>
                    <a:pt x="206616" y="341274"/>
                  </a:lnTo>
                  <a:lnTo>
                    <a:pt x="208635" y="338277"/>
                  </a:lnTo>
                  <a:lnTo>
                    <a:pt x="209651" y="335267"/>
                  </a:lnTo>
                  <a:lnTo>
                    <a:pt x="247954" y="338277"/>
                  </a:lnTo>
                  <a:lnTo>
                    <a:pt x="216700" y="316255"/>
                  </a:lnTo>
                  <a:lnTo>
                    <a:pt x="219722" y="307251"/>
                  </a:lnTo>
                  <a:lnTo>
                    <a:pt x="258038" y="305244"/>
                  </a:lnTo>
                  <a:lnTo>
                    <a:pt x="223761" y="287235"/>
                  </a:lnTo>
                  <a:lnTo>
                    <a:pt x="224764" y="284238"/>
                  </a:lnTo>
                  <a:lnTo>
                    <a:pt x="224764" y="278231"/>
                  </a:lnTo>
                  <a:lnTo>
                    <a:pt x="262077" y="268224"/>
                  </a:lnTo>
                  <a:lnTo>
                    <a:pt x="225780" y="255206"/>
                  </a:lnTo>
                  <a:lnTo>
                    <a:pt x="225780" y="245198"/>
                  </a:lnTo>
                  <a:lnTo>
                    <a:pt x="262077" y="232194"/>
                  </a:lnTo>
                  <a:close/>
                </a:path>
                <a:path w="699770" h="1259839">
                  <a:moveTo>
                    <a:pt x="435483" y="1073861"/>
                  </a:moveTo>
                  <a:lnTo>
                    <a:pt x="435000" y="1068311"/>
                  </a:lnTo>
                  <a:lnTo>
                    <a:pt x="433095" y="1052728"/>
                  </a:lnTo>
                  <a:lnTo>
                    <a:pt x="429107" y="1028687"/>
                  </a:lnTo>
                  <a:lnTo>
                    <a:pt x="422376" y="997800"/>
                  </a:lnTo>
                  <a:lnTo>
                    <a:pt x="413854" y="947953"/>
                  </a:lnTo>
                  <a:lnTo>
                    <a:pt x="410908" y="897724"/>
                  </a:lnTo>
                  <a:lnTo>
                    <a:pt x="411175" y="858761"/>
                  </a:lnTo>
                  <a:lnTo>
                    <a:pt x="414769" y="802576"/>
                  </a:lnTo>
                  <a:lnTo>
                    <a:pt x="416966" y="776998"/>
                  </a:lnTo>
                  <a:lnTo>
                    <a:pt x="420090" y="755002"/>
                  </a:lnTo>
                  <a:lnTo>
                    <a:pt x="425399" y="725589"/>
                  </a:lnTo>
                  <a:lnTo>
                    <a:pt x="423481" y="698207"/>
                  </a:lnTo>
                  <a:lnTo>
                    <a:pt x="411543" y="674674"/>
                  </a:lnTo>
                  <a:lnTo>
                    <a:pt x="391655" y="657326"/>
                  </a:lnTo>
                  <a:lnTo>
                    <a:pt x="365925" y="648525"/>
                  </a:lnTo>
                  <a:lnTo>
                    <a:pt x="338340" y="650430"/>
                  </a:lnTo>
                  <a:lnTo>
                    <a:pt x="297154" y="682015"/>
                  </a:lnTo>
                  <a:lnTo>
                    <a:pt x="283654" y="745655"/>
                  </a:lnTo>
                  <a:lnTo>
                    <a:pt x="276186" y="839558"/>
                  </a:lnTo>
                  <a:lnTo>
                    <a:pt x="275526" y="958786"/>
                  </a:lnTo>
                  <a:lnTo>
                    <a:pt x="291312" y="1072870"/>
                  </a:lnTo>
                  <a:lnTo>
                    <a:pt x="314972" y="1130287"/>
                  </a:lnTo>
                  <a:lnTo>
                    <a:pt x="355866" y="1153934"/>
                  </a:lnTo>
                  <a:lnTo>
                    <a:pt x="381038" y="1153934"/>
                  </a:lnTo>
                  <a:lnTo>
                    <a:pt x="406285" y="1143673"/>
                  </a:lnTo>
                  <a:lnTo>
                    <a:pt x="424903" y="1125156"/>
                  </a:lnTo>
                  <a:lnTo>
                    <a:pt x="435203" y="1101013"/>
                  </a:lnTo>
                  <a:lnTo>
                    <a:pt x="435483" y="1073861"/>
                  </a:lnTo>
                  <a:close/>
                </a:path>
                <a:path w="699770" h="1259839">
                  <a:moveTo>
                    <a:pt x="699516" y="1037590"/>
                  </a:moveTo>
                  <a:lnTo>
                    <a:pt x="664908" y="937704"/>
                  </a:lnTo>
                  <a:lnTo>
                    <a:pt x="611924" y="835672"/>
                  </a:lnTo>
                  <a:lnTo>
                    <a:pt x="570191" y="789622"/>
                  </a:lnTo>
                  <a:lnTo>
                    <a:pt x="523659" y="780453"/>
                  </a:lnTo>
                  <a:lnTo>
                    <a:pt x="500011" y="788631"/>
                  </a:lnTo>
                  <a:lnTo>
                    <a:pt x="479348" y="806551"/>
                  </a:lnTo>
                  <a:lnTo>
                    <a:pt x="467753" y="829919"/>
                  </a:lnTo>
                  <a:lnTo>
                    <a:pt x="465988" y="855903"/>
                  </a:lnTo>
                  <a:lnTo>
                    <a:pt x="474802" y="881710"/>
                  </a:lnTo>
                  <a:lnTo>
                    <a:pt x="477100" y="886701"/>
                  </a:lnTo>
                  <a:lnTo>
                    <a:pt x="484136" y="900607"/>
                  </a:lnTo>
                  <a:lnTo>
                    <a:pt x="496074" y="921816"/>
                  </a:lnTo>
                  <a:lnTo>
                    <a:pt x="513118" y="948766"/>
                  </a:lnTo>
                  <a:lnTo>
                    <a:pt x="537603" y="992924"/>
                  </a:lnTo>
                  <a:lnTo>
                    <a:pt x="556971" y="1039342"/>
                  </a:lnTo>
                  <a:lnTo>
                    <a:pt x="569544" y="1075994"/>
                  </a:lnTo>
                  <a:lnTo>
                    <a:pt x="573608" y="1090879"/>
                  </a:lnTo>
                  <a:lnTo>
                    <a:pt x="584809" y="1129830"/>
                  </a:lnTo>
                  <a:lnTo>
                    <a:pt x="591388" y="1154811"/>
                  </a:lnTo>
                  <a:lnTo>
                    <a:pt x="595871" y="1176591"/>
                  </a:lnTo>
                  <a:lnTo>
                    <a:pt x="600837" y="1205966"/>
                  </a:lnTo>
                  <a:lnTo>
                    <a:pt x="611746" y="1231011"/>
                  </a:lnTo>
                  <a:lnTo>
                    <a:pt x="630707" y="1249387"/>
                  </a:lnTo>
                  <a:lnTo>
                    <a:pt x="655142" y="1259306"/>
                  </a:lnTo>
                  <a:lnTo>
                    <a:pt x="682498" y="1259014"/>
                  </a:lnTo>
                  <a:lnTo>
                    <a:pt x="699516" y="1251712"/>
                  </a:lnTo>
                  <a:lnTo>
                    <a:pt x="699516" y="1037590"/>
                  </a:lnTo>
                  <a:close/>
                </a:path>
              </a:pathLst>
            </a:custGeom>
            <a:solidFill>
              <a:srgbClr val="008599"/>
            </a:solidFill>
          </p:spPr>
          <p:txBody>
            <a:bodyPr wrap="square" lIns="0" tIns="0" rIns="0" bIns="0" rtlCol="0"/>
            <a:lstStyle/>
            <a:p>
              <a:endParaRPr/>
            </a:p>
          </p:txBody>
        </p:sp>
        <p:sp>
          <p:nvSpPr>
            <p:cNvPr id="29" name="object 29"/>
            <p:cNvSpPr/>
            <p:nvPr/>
          </p:nvSpPr>
          <p:spPr>
            <a:xfrm>
              <a:off x="184446" y="4432054"/>
              <a:ext cx="155265" cy="154123"/>
            </a:xfrm>
            <a:prstGeom prst="rect">
              <a:avLst/>
            </a:prstGeom>
            <a:blipFill>
              <a:blip r:embed="rId10" cstate="print"/>
              <a:stretch>
                <a:fillRect/>
              </a:stretch>
            </a:blipFill>
          </p:spPr>
          <p:txBody>
            <a:bodyPr wrap="square" lIns="0" tIns="0" rIns="0" bIns="0" rtlCol="0"/>
            <a:lstStyle/>
            <a:p>
              <a:endParaRPr/>
            </a:p>
          </p:txBody>
        </p:sp>
        <p:sp>
          <p:nvSpPr>
            <p:cNvPr id="30" name="object 30"/>
            <p:cNvSpPr/>
            <p:nvPr/>
          </p:nvSpPr>
          <p:spPr>
            <a:xfrm>
              <a:off x="0" y="4098787"/>
              <a:ext cx="292325" cy="303243"/>
            </a:xfrm>
            <a:prstGeom prst="rect">
              <a:avLst/>
            </a:prstGeom>
            <a:blipFill>
              <a:blip r:embed="rId14" cstate="print"/>
              <a:stretch>
                <a:fillRect/>
              </a:stretch>
            </a:blipFill>
          </p:spPr>
          <p:txBody>
            <a:bodyPr wrap="square" lIns="0" tIns="0" rIns="0" bIns="0" rtlCol="0"/>
            <a:lstStyle/>
            <a:p>
              <a:endParaRPr/>
            </a:p>
          </p:txBody>
        </p:sp>
        <p:sp>
          <p:nvSpPr>
            <p:cNvPr id="31" name="object 31"/>
            <p:cNvSpPr/>
            <p:nvPr/>
          </p:nvSpPr>
          <p:spPr>
            <a:xfrm>
              <a:off x="322572" y="5877217"/>
              <a:ext cx="373031" cy="570453"/>
            </a:xfrm>
            <a:prstGeom prst="rect">
              <a:avLst/>
            </a:prstGeom>
            <a:blipFill>
              <a:blip r:embed="rId15" cstate="print"/>
              <a:stretch>
                <a:fillRect/>
              </a:stretch>
            </a:blipFill>
          </p:spPr>
          <p:txBody>
            <a:bodyPr wrap="square" lIns="0" tIns="0" rIns="0" bIns="0" rtlCol="0"/>
            <a:lstStyle/>
            <a:p>
              <a:endParaRPr/>
            </a:p>
          </p:txBody>
        </p:sp>
        <p:sp>
          <p:nvSpPr>
            <p:cNvPr id="32" name="object 32"/>
            <p:cNvSpPr/>
            <p:nvPr/>
          </p:nvSpPr>
          <p:spPr>
            <a:xfrm>
              <a:off x="337695" y="5907237"/>
              <a:ext cx="361950" cy="520700"/>
            </a:xfrm>
            <a:custGeom>
              <a:avLst/>
              <a:gdLst/>
              <a:ahLst/>
              <a:cxnLst/>
              <a:rect l="l" t="t" r="r" b="b"/>
              <a:pathLst>
                <a:path w="361950" h="520700">
                  <a:moveTo>
                    <a:pt x="78641" y="228783"/>
                  </a:moveTo>
                  <a:lnTo>
                    <a:pt x="78641" y="246197"/>
                  </a:lnTo>
                  <a:lnTo>
                    <a:pt x="33271" y="240192"/>
                  </a:lnTo>
                  <a:lnTo>
                    <a:pt x="30246" y="246197"/>
                  </a:lnTo>
                  <a:lnTo>
                    <a:pt x="23189" y="249199"/>
                  </a:lnTo>
                  <a:lnTo>
                    <a:pt x="16131" y="248199"/>
                  </a:lnTo>
                  <a:lnTo>
                    <a:pt x="9215" y="245478"/>
                  </a:lnTo>
                  <a:lnTo>
                    <a:pt x="3906" y="240693"/>
                  </a:lnTo>
                  <a:lnTo>
                    <a:pt x="677" y="234406"/>
                  </a:lnTo>
                  <a:lnTo>
                    <a:pt x="0" y="227182"/>
                  </a:lnTo>
                  <a:lnTo>
                    <a:pt x="2741" y="220317"/>
                  </a:lnTo>
                  <a:lnTo>
                    <a:pt x="7561" y="215047"/>
                  </a:lnTo>
                  <a:lnTo>
                    <a:pt x="13894" y="211841"/>
                  </a:lnTo>
                  <a:lnTo>
                    <a:pt x="21172" y="211169"/>
                  </a:lnTo>
                  <a:lnTo>
                    <a:pt x="28230" y="212170"/>
                  </a:lnTo>
                  <a:lnTo>
                    <a:pt x="34279" y="217174"/>
                  </a:lnTo>
                  <a:lnTo>
                    <a:pt x="36295" y="223179"/>
                  </a:lnTo>
                  <a:lnTo>
                    <a:pt x="78641" y="228783"/>
                  </a:lnTo>
                  <a:close/>
                </a:path>
                <a:path w="361950" h="520700">
                  <a:moveTo>
                    <a:pt x="110903" y="159222"/>
                  </a:moveTo>
                  <a:lnTo>
                    <a:pt x="110903" y="364292"/>
                  </a:lnTo>
                  <a:lnTo>
                    <a:pt x="103720" y="353580"/>
                  </a:lnTo>
                  <a:lnTo>
                    <a:pt x="97293" y="342399"/>
                  </a:lnTo>
                  <a:lnTo>
                    <a:pt x="91621" y="330655"/>
                  </a:lnTo>
                  <a:lnTo>
                    <a:pt x="86706" y="318255"/>
                  </a:lnTo>
                  <a:lnTo>
                    <a:pt x="35287" y="333267"/>
                  </a:lnTo>
                  <a:lnTo>
                    <a:pt x="31254" y="334268"/>
                  </a:lnTo>
                  <a:lnTo>
                    <a:pt x="26213" y="331265"/>
                  </a:lnTo>
                  <a:lnTo>
                    <a:pt x="24197" y="323259"/>
                  </a:lnTo>
                  <a:lnTo>
                    <a:pt x="27221" y="318255"/>
                  </a:lnTo>
                  <a:lnTo>
                    <a:pt x="31254" y="317254"/>
                  </a:lnTo>
                  <a:lnTo>
                    <a:pt x="82673" y="302242"/>
                  </a:lnTo>
                  <a:lnTo>
                    <a:pt x="82673" y="224363"/>
                  </a:lnTo>
                  <a:lnTo>
                    <a:pt x="84327" y="216454"/>
                  </a:lnTo>
                  <a:lnTo>
                    <a:pt x="87841" y="203913"/>
                  </a:lnTo>
                  <a:lnTo>
                    <a:pt x="92299" y="191747"/>
                  </a:lnTo>
                  <a:lnTo>
                    <a:pt x="97797" y="180144"/>
                  </a:lnTo>
                  <a:lnTo>
                    <a:pt x="97797" y="160041"/>
                  </a:lnTo>
                  <a:lnTo>
                    <a:pt x="106871" y="165132"/>
                  </a:lnTo>
                  <a:lnTo>
                    <a:pt x="110903" y="159222"/>
                  </a:lnTo>
                  <a:close/>
                </a:path>
                <a:path w="361950" h="520700">
                  <a:moveTo>
                    <a:pt x="97797" y="160041"/>
                  </a:moveTo>
                  <a:lnTo>
                    <a:pt x="97797" y="180144"/>
                  </a:lnTo>
                  <a:lnTo>
                    <a:pt x="51419" y="154123"/>
                  </a:lnTo>
                  <a:lnTo>
                    <a:pt x="47386" y="151121"/>
                  </a:lnTo>
                  <a:lnTo>
                    <a:pt x="46378" y="146117"/>
                  </a:lnTo>
                  <a:lnTo>
                    <a:pt x="48394" y="142113"/>
                  </a:lnTo>
                  <a:lnTo>
                    <a:pt x="51419" y="138110"/>
                  </a:lnTo>
                  <a:lnTo>
                    <a:pt x="56460" y="137109"/>
                  </a:lnTo>
                  <a:lnTo>
                    <a:pt x="60493" y="139111"/>
                  </a:lnTo>
                  <a:lnTo>
                    <a:pt x="97797" y="160041"/>
                  </a:lnTo>
                  <a:close/>
                </a:path>
                <a:path w="361950" h="520700">
                  <a:moveTo>
                    <a:pt x="86706" y="412330"/>
                  </a:moveTo>
                  <a:lnTo>
                    <a:pt x="84690" y="419336"/>
                  </a:lnTo>
                  <a:lnTo>
                    <a:pt x="78641" y="423339"/>
                  </a:lnTo>
                  <a:lnTo>
                    <a:pt x="71993" y="426951"/>
                  </a:lnTo>
                  <a:lnTo>
                    <a:pt x="64778" y="427467"/>
                  </a:lnTo>
                  <a:lnTo>
                    <a:pt x="57941" y="425169"/>
                  </a:lnTo>
                  <a:lnTo>
                    <a:pt x="52427" y="420337"/>
                  </a:lnTo>
                  <a:lnTo>
                    <a:pt x="48788" y="413738"/>
                  </a:lnTo>
                  <a:lnTo>
                    <a:pt x="48268" y="406576"/>
                  </a:lnTo>
                  <a:lnTo>
                    <a:pt x="50584" y="399789"/>
                  </a:lnTo>
                  <a:lnTo>
                    <a:pt x="55451" y="394316"/>
                  </a:lnTo>
                  <a:lnTo>
                    <a:pt x="61501" y="390313"/>
                  </a:lnTo>
                  <a:lnTo>
                    <a:pt x="68558" y="389312"/>
                  </a:lnTo>
                  <a:lnTo>
                    <a:pt x="74608" y="392314"/>
                  </a:lnTo>
                  <a:lnTo>
                    <a:pt x="85698" y="383752"/>
                  </a:lnTo>
                  <a:lnTo>
                    <a:pt x="85698" y="405325"/>
                  </a:lnTo>
                  <a:lnTo>
                    <a:pt x="86706" y="412330"/>
                  </a:lnTo>
                  <a:close/>
                </a:path>
                <a:path w="361950" h="520700">
                  <a:moveTo>
                    <a:pt x="82673" y="224363"/>
                  </a:moveTo>
                  <a:lnTo>
                    <a:pt x="82673" y="302242"/>
                  </a:lnTo>
                  <a:lnTo>
                    <a:pt x="80058" y="288559"/>
                  </a:lnTo>
                  <a:lnTo>
                    <a:pt x="78388" y="274595"/>
                  </a:lnTo>
                  <a:lnTo>
                    <a:pt x="77853" y="260443"/>
                  </a:lnTo>
                  <a:lnTo>
                    <a:pt x="78641" y="246197"/>
                  </a:lnTo>
                  <a:lnTo>
                    <a:pt x="78641" y="228783"/>
                  </a:lnTo>
                  <a:lnTo>
                    <a:pt x="81665" y="229183"/>
                  </a:lnTo>
                  <a:lnTo>
                    <a:pt x="82673" y="224363"/>
                  </a:lnTo>
                  <a:close/>
                </a:path>
                <a:path w="361950" h="520700">
                  <a:moveTo>
                    <a:pt x="164339" y="106760"/>
                  </a:moveTo>
                  <a:lnTo>
                    <a:pt x="164339" y="413331"/>
                  </a:lnTo>
                  <a:lnTo>
                    <a:pt x="152619" y="405450"/>
                  </a:lnTo>
                  <a:lnTo>
                    <a:pt x="141654" y="396818"/>
                  </a:lnTo>
                  <a:lnTo>
                    <a:pt x="131446" y="387435"/>
                  </a:lnTo>
                  <a:lnTo>
                    <a:pt x="121994" y="377302"/>
                  </a:lnTo>
                  <a:lnTo>
                    <a:pt x="85698" y="405325"/>
                  </a:lnTo>
                  <a:lnTo>
                    <a:pt x="85698" y="383752"/>
                  </a:lnTo>
                  <a:lnTo>
                    <a:pt x="110903" y="364292"/>
                  </a:lnTo>
                  <a:lnTo>
                    <a:pt x="110903" y="159222"/>
                  </a:lnTo>
                  <a:lnTo>
                    <a:pt x="114810" y="153498"/>
                  </a:lnTo>
                  <a:lnTo>
                    <a:pt x="123506" y="142614"/>
                  </a:lnTo>
                  <a:lnTo>
                    <a:pt x="132958" y="132481"/>
                  </a:lnTo>
                  <a:lnTo>
                    <a:pt x="143166" y="123098"/>
                  </a:lnTo>
                  <a:lnTo>
                    <a:pt x="143166" y="95362"/>
                  </a:lnTo>
                  <a:lnTo>
                    <a:pt x="156273" y="112089"/>
                  </a:lnTo>
                  <a:lnTo>
                    <a:pt x="164339" y="106760"/>
                  </a:lnTo>
                  <a:close/>
                </a:path>
                <a:path w="361950" h="520700">
                  <a:moveTo>
                    <a:pt x="143166" y="95362"/>
                  </a:moveTo>
                  <a:lnTo>
                    <a:pt x="143166" y="123098"/>
                  </a:lnTo>
                  <a:lnTo>
                    <a:pt x="114936" y="87069"/>
                  </a:lnTo>
                  <a:lnTo>
                    <a:pt x="107879" y="88070"/>
                  </a:lnTo>
                  <a:lnTo>
                    <a:pt x="100821" y="86069"/>
                  </a:lnTo>
                  <a:lnTo>
                    <a:pt x="96788" y="80064"/>
                  </a:lnTo>
                  <a:lnTo>
                    <a:pt x="93149" y="73605"/>
                  </a:lnTo>
                  <a:lnTo>
                    <a:pt x="92630" y="66678"/>
                  </a:lnTo>
                  <a:lnTo>
                    <a:pt x="94945" y="59938"/>
                  </a:lnTo>
                  <a:lnTo>
                    <a:pt x="99813" y="54043"/>
                  </a:lnTo>
                  <a:lnTo>
                    <a:pt x="106461" y="50431"/>
                  </a:lnTo>
                  <a:lnTo>
                    <a:pt x="113676" y="49915"/>
                  </a:lnTo>
                  <a:lnTo>
                    <a:pt x="120513" y="52213"/>
                  </a:lnTo>
                  <a:lnTo>
                    <a:pt x="126027" y="57045"/>
                  </a:lnTo>
                  <a:lnTo>
                    <a:pt x="128043" y="60048"/>
                  </a:lnTo>
                  <a:lnTo>
                    <a:pt x="128043" y="76061"/>
                  </a:lnTo>
                  <a:lnTo>
                    <a:pt x="143166" y="95362"/>
                  </a:lnTo>
                  <a:close/>
                </a:path>
                <a:path w="361950" h="520700">
                  <a:moveTo>
                    <a:pt x="131068" y="70056"/>
                  </a:moveTo>
                  <a:lnTo>
                    <a:pt x="128043" y="76061"/>
                  </a:lnTo>
                  <a:lnTo>
                    <a:pt x="128043" y="60048"/>
                  </a:lnTo>
                  <a:lnTo>
                    <a:pt x="130060" y="63050"/>
                  </a:lnTo>
                  <a:lnTo>
                    <a:pt x="131068" y="70056"/>
                  </a:lnTo>
                  <a:close/>
                </a:path>
                <a:path w="361950" h="520700">
                  <a:moveTo>
                    <a:pt x="229873" y="81978"/>
                  </a:moveTo>
                  <a:lnTo>
                    <a:pt x="229873" y="439352"/>
                  </a:lnTo>
                  <a:lnTo>
                    <a:pt x="217050" y="436709"/>
                  </a:lnTo>
                  <a:lnTo>
                    <a:pt x="204416" y="433222"/>
                  </a:lnTo>
                  <a:lnTo>
                    <a:pt x="192160" y="428797"/>
                  </a:lnTo>
                  <a:lnTo>
                    <a:pt x="180471" y="423339"/>
                  </a:lnTo>
                  <a:lnTo>
                    <a:pt x="154257" y="469376"/>
                  </a:lnTo>
                  <a:lnTo>
                    <a:pt x="151232" y="473379"/>
                  </a:lnTo>
                  <a:lnTo>
                    <a:pt x="146191" y="474380"/>
                  </a:lnTo>
                  <a:lnTo>
                    <a:pt x="142158" y="472378"/>
                  </a:lnTo>
                  <a:lnTo>
                    <a:pt x="138125" y="469376"/>
                  </a:lnTo>
                  <a:lnTo>
                    <a:pt x="137117" y="464372"/>
                  </a:lnTo>
                  <a:lnTo>
                    <a:pt x="139134" y="460369"/>
                  </a:lnTo>
                  <a:lnTo>
                    <a:pt x="164339" y="413331"/>
                  </a:lnTo>
                  <a:lnTo>
                    <a:pt x="164339" y="106760"/>
                  </a:lnTo>
                  <a:lnTo>
                    <a:pt x="167064" y="104959"/>
                  </a:lnTo>
                  <a:lnTo>
                    <a:pt x="178328" y="98579"/>
                  </a:lnTo>
                  <a:lnTo>
                    <a:pt x="190159" y="92949"/>
                  </a:lnTo>
                  <a:lnTo>
                    <a:pt x="202651" y="88070"/>
                  </a:lnTo>
                  <a:lnTo>
                    <a:pt x="202651" y="29023"/>
                  </a:lnTo>
                  <a:lnTo>
                    <a:pt x="203660" y="33026"/>
                  </a:lnTo>
                  <a:lnTo>
                    <a:pt x="218783" y="84067"/>
                  </a:lnTo>
                  <a:lnTo>
                    <a:pt x="229873" y="81978"/>
                  </a:lnTo>
                  <a:close/>
                </a:path>
                <a:path w="361950" h="520700">
                  <a:moveTo>
                    <a:pt x="202651" y="29023"/>
                  </a:moveTo>
                  <a:lnTo>
                    <a:pt x="202651" y="88070"/>
                  </a:lnTo>
                  <a:lnTo>
                    <a:pt x="187528" y="37029"/>
                  </a:lnTo>
                  <a:lnTo>
                    <a:pt x="186520" y="33026"/>
                  </a:lnTo>
                  <a:lnTo>
                    <a:pt x="189544" y="28022"/>
                  </a:lnTo>
                  <a:lnTo>
                    <a:pt x="197610" y="26020"/>
                  </a:lnTo>
                  <a:lnTo>
                    <a:pt x="202651" y="29023"/>
                  </a:lnTo>
                  <a:close/>
                </a:path>
                <a:path w="361950" h="520700">
                  <a:moveTo>
                    <a:pt x="250038" y="497398"/>
                  </a:moveTo>
                  <a:lnTo>
                    <a:pt x="227857" y="520417"/>
                  </a:lnTo>
                  <a:lnTo>
                    <a:pt x="220941" y="517696"/>
                  </a:lnTo>
                  <a:lnTo>
                    <a:pt x="215632" y="512911"/>
                  </a:lnTo>
                  <a:lnTo>
                    <a:pt x="212403" y="506625"/>
                  </a:lnTo>
                  <a:lnTo>
                    <a:pt x="211725" y="499400"/>
                  </a:lnTo>
                  <a:lnTo>
                    <a:pt x="212734" y="492394"/>
                  </a:lnTo>
                  <a:lnTo>
                    <a:pt x="217775" y="486390"/>
                  </a:lnTo>
                  <a:lnTo>
                    <a:pt x="223824" y="484388"/>
                  </a:lnTo>
                  <a:lnTo>
                    <a:pt x="229873" y="439352"/>
                  </a:lnTo>
                  <a:lnTo>
                    <a:pt x="229873" y="81978"/>
                  </a:lnTo>
                  <a:lnTo>
                    <a:pt x="232567" y="81471"/>
                  </a:lnTo>
                  <a:lnTo>
                    <a:pt x="240964" y="80482"/>
                  </a:lnTo>
                  <a:lnTo>
                    <a:pt x="240964" y="487390"/>
                  </a:lnTo>
                  <a:lnTo>
                    <a:pt x="247013" y="490393"/>
                  </a:lnTo>
                  <a:lnTo>
                    <a:pt x="250038" y="497398"/>
                  </a:lnTo>
                  <a:close/>
                </a:path>
                <a:path w="361950" h="520700">
                  <a:moveTo>
                    <a:pt x="334728" y="486390"/>
                  </a:moveTo>
                  <a:lnTo>
                    <a:pt x="331703" y="491394"/>
                  </a:lnTo>
                  <a:lnTo>
                    <a:pt x="323638" y="493395"/>
                  </a:lnTo>
                  <a:lnTo>
                    <a:pt x="318596" y="490393"/>
                  </a:lnTo>
                  <a:lnTo>
                    <a:pt x="317588" y="486390"/>
                  </a:lnTo>
                  <a:lnTo>
                    <a:pt x="303473" y="436349"/>
                  </a:lnTo>
                  <a:lnTo>
                    <a:pt x="289689" y="438945"/>
                  </a:lnTo>
                  <a:lnTo>
                    <a:pt x="275621" y="440603"/>
                  </a:lnTo>
                  <a:lnTo>
                    <a:pt x="261364" y="441135"/>
                  </a:lnTo>
                  <a:lnTo>
                    <a:pt x="247013" y="440353"/>
                  </a:lnTo>
                  <a:lnTo>
                    <a:pt x="240964" y="487390"/>
                  </a:lnTo>
                  <a:lnTo>
                    <a:pt x="240964" y="80482"/>
                  </a:lnTo>
                  <a:lnTo>
                    <a:pt x="246288" y="79854"/>
                  </a:lnTo>
                  <a:lnTo>
                    <a:pt x="247013" y="79799"/>
                  </a:lnTo>
                  <a:lnTo>
                    <a:pt x="260892" y="79282"/>
                  </a:lnTo>
                  <a:lnTo>
                    <a:pt x="275243" y="80064"/>
                  </a:lnTo>
                  <a:lnTo>
                    <a:pt x="281292" y="34027"/>
                  </a:lnTo>
                  <a:lnTo>
                    <a:pt x="281292" y="4257"/>
                  </a:lnTo>
                  <a:lnTo>
                    <a:pt x="287405" y="1251"/>
                  </a:lnTo>
                  <a:lnTo>
                    <a:pt x="294399" y="279"/>
                  </a:lnTo>
                  <a:lnTo>
                    <a:pt x="294399" y="81065"/>
                  </a:lnTo>
                  <a:lnTo>
                    <a:pt x="307222" y="83707"/>
                  </a:lnTo>
                  <a:lnTo>
                    <a:pt x="318596" y="86847"/>
                  </a:lnTo>
                  <a:lnTo>
                    <a:pt x="318596" y="431345"/>
                  </a:lnTo>
                  <a:lnTo>
                    <a:pt x="333720" y="482386"/>
                  </a:lnTo>
                  <a:lnTo>
                    <a:pt x="334728" y="486390"/>
                  </a:lnTo>
                  <a:close/>
                </a:path>
                <a:path w="361950" h="520700">
                  <a:moveTo>
                    <a:pt x="281292" y="4257"/>
                  </a:moveTo>
                  <a:lnTo>
                    <a:pt x="281292" y="34027"/>
                  </a:lnTo>
                  <a:lnTo>
                    <a:pt x="275243" y="31024"/>
                  </a:lnTo>
                  <a:lnTo>
                    <a:pt x="272218" y="24019"/>
                  </a:lnTo>
                  <a:lnTo>
                    <a:pt x="273227" y="17013"/>
                  </a:lnTo>
                  <a:lnTo>
                    <a:pt x="275432" y="10133"/>
                  </a:lnTo>
                  <a:lnTo>
                    <a:pt x="280284" y="4753"/>
                  </a:lnTo>
                  <a:lnTo>
                    <a:pt x="281292" y="4257"/>
                  </a:lnTo>
                  <a:close/>
                </a:path>
                <a:path w="361950" h="520700">
                  <a:moveTo>
                    <a:pt x="312547" y="21016"/>
                  </a:moveTo>
                  <a:lnTo>
                    <a:pt x="311539" y="28022"/>
                  </a:lnTo>
                  <a:lnTo>
                    <a:pt x="306498" y="34027"/>
                  </a:lnTo>
                  <a:lnTo>
                    <a:pt x="300448" y="36028"/>
                  </a:lnTo>
                  <a:lnTo>
                    <a:pt x="294399" y="81065"/>
                  </a:lnTo>
                  <a:lnTo>
                    <a:pt x="294399" y="279"/>
                  </a:lnTo>
                  <a:lnTo>
                    <a:pt x="296416" y="0"/>
                  </a:lnTo>
                  <a:lnTo>
                    <a:pt x="303331" y="2720"/>
                  </a:lnTo>
                  <a:lnTo>
                    <a:pt x="308640" y="7506"/>
                  </a:lnTo>
                  <a:lnTo>
                    <a:pt x="311870" y="13792"/>
                  </a:lnTo>
                  <a:lnTo>
                    <a:pt x="312547" y="21016"/>
                  </a:lnTo>
                  <a:close/>
                </a:path>
                <a:path w="361950" h="520700">
                  <a:moveTo>
                    <a:pt x="361820" y="108031"/>
                  </a:moveTo>
                  <a:lnTo>
                    <a:pt x="361820" y="409411"/>
                  </a:lnTo>
                  <a:lnTo>
                    <a:pt x="354183" y="414457"/>
                  </a:lnTo>
                  <a:lnTo>
                    <a:pt x="342920" y="420837"/>
                  </a:lnTo>
                  <a:lnTo>
                    <a:pt x="331089" y="426467"/>
                  </a:lnTo>
                  <a:lnTo>
                    <a:pt x="318596" y="431345"/>
                  </a:lnTo>
                  <a:lnTo>
                    <a:pt x="318596" y="86847"/>
                  </a:lnTo>
                  <a:lnTo>
                    <a:pt x="319857" y="87194"/>
                  </a:lnTo>
                  <a:lnTo>
                    <a:pt x="332113" y="91620"/>
                  </a:lnTo>
                  <a:lnTo>
                    <a:pt x="343802" y="97077"/>
                  </a:lnTo>
                  <a:lnTo>
                    <a:pt x="358925" y="70518"/>
                  </a:lnTo>
                  <a:lnTo>
                    <a:pt x="358925" y="106085"/>
                  </a:lnTo>
                  <a:lnTo>
                    <a:pt x="361820" y="108031"/>
                  </a:lnTo>
                  <a:close/>
                </a:path>
                <a:path w="361950" h="520700">
                  <a:moveTo>
                    <a:pt x="361820" y="65434"/>
                  </a:moveTo>
                  <a:lnTo>
                    <a:pt x="361820" y="101001"/>
                  </a:lnTo>
                  <a:lnTo>
                    <a:pt x="358925" y="106085"/>
                  </a:lnTo>
                  <a:lnTo>
                    <a:pt x="358925" y="70518"/>
                  </a:lnTo>
                  <a:lnTo>
                    <a:pt x="361820" y="65434"/>
                  </a:lnTo>
                  <a:close/>
                </a:path>
              </a:pathLst>
            </a:custGeom>
            <a:solidFill>
              <a:srgbClr val="008599"/>
            </a:solidFill>
          </p:spPr>
          <p:txBody>
            <a:bodyPr wrap="square" lIns="0" tIns="0" rIns="0" bIns="0" rtlCol="0"/>
            <a:lstStyle/>
            <a:p>
              <a:endParaRPr/>
            </a:p>
          </p:txBody>
        </p:sp>
        <p:sp>
          <p:nvSpPr>
            <p:cNvPr id="33" name="object 33"/>
            <p:cNvSpPr/>
            <p:nvPr/>
          </p:nvSpPr>
          <p:spPr>
            <a:xfrm>
              <a:off x="131013" y="993295"/>
              <a:ext cx="504106" cy="540432"/>
            </a:xfrm>
            <a:prstGeom prst="rect">
              <a:avLst/>
            </a:prstGeom>
            <a:blipFill>
              <a:blip r:embed="rId16" cstate="print"/>
              <a:stretch>
                <a:fillRect/>
              </a:stretch>
            </a:blipFill>
          </p:spPr>
          <p:txBody>
            <a:bodyPr wrap="square" lIns="0" tIns="0" rIns="0" bIns="0" rtlCol="0"/>
            <a:lstStyle/>
            <a:p>
              <a:endParaRPr/>
            </a:p>
          </p:txBody>
        </p:sp>
        <p:sp>
          <p:nvSpPr>
            <p:cNvPr id="34" name="object 34"/>
            <p:cNvSpPr/>
            <p:nvPr/>
          </p:nvSpPr>
          <p:spPr>
            <a:xfrm>
              <a:off x="148906" y="1029982"/>
              <a:ext cx="455930" cy="483234"/>
            </a:xfrm>
            <a:custGeom>
              <a:avLst/>
              <a:gdLst/>
              <a:ahLst/>
              <a:cxnLst/>
              <a:rect l="l" t="t" r="r" b="b"/>
              <a:pathLst>
                <a:path w="455930" h="483234">
                  <a:moveTo>
                    <a:pt x="455902" y="336429"/>
                  </a:moveTo>
                  <a:lnTo>
                    <a:pt x="453950" y="381649"/>
                  </a:lnTo>
                  <a:lnTo>
                    <a:pt x="435959" y="426857"/>
                  </a:lnTo>
                  <a:lnTo>
                    <a:pt x="403791" y="460337"/>
                  </a:lnTo>
                  <a:lnTo>
                    <a:pt x="360658" y="479744"/>
                  </a:lnTo>
                  <a:lnTo>
                    <a:pt x="309774" y="482730"/>
                  </a:lnTo>
                  <a:lnTo>
                    <a:pt x="282269" y="476929"/>
                  </a:lnTo>
                  <a:lnTo>
                    <a:pt x="231795" y="453316"/>
                  </a:lnTo>
                  <a:lnTo>
                    <a:pt x="192994" y="416818"/>
                  </a:lnTo>
                  <a:lnTo>
                    <a:pt x="167001" y="370813"/>
                  </a:lnTo>
                  <a:lnTo>
                    <a:pt x="149468" y="287574"/>
                  </a:lnTo>
                  <a:lnTo>
                    <a:pt x="148050" y="266322"/>
                  </a:lnTo>
                  <a:lnTo>
                    <a:pt x="147451" y="259551"/>
                  </a:lnTo>
                  <a:lnTo>
                    <a:pt x="130312" y="220520"/>
                  </a:lnTo>
                  <a:lnTo>
                    <a:pt x="94016" y="203506"/>
                  </a:lnTo>
                  <a:lnTo>
                    <a:pt x="87967" y="202506"/>
                  </a:lnTo>
                  <a:lnTo>
                    <a:pt x="75191" y="199300"/>
                  </a:lnTo>
                  <a:lnTo>
                    <a:pt x="32515" y="177486"/>
                  </a:lnTo>
                  <a:lnTo>
                    <a:pt x="4017" y="130901"/>
                  </a:lnTo>
                  <a:lnTo>
                    <a:pt x="0" y="89071"/>
                  </a:lnTo>
                  <a:lnTo>
                    <a:pt x="5041" y="67397"/>
                  </a:lnTo>
                  <a:lnTo>
                    <a:pt x="14997" y="47975"/>
                  </a:lnTo>
                  <a:lnTo>
                    <a:pt x="29490" y="31368"/>
                  </a:lnTo>
                  <a:lnTo>
                    <a:pt x="31506" y="30368"/>
                  </a:lnTo>
                  <a:lnTo>
                    <a:pt x="34531" y="27365"/>
                  </a:lnTo>
                  <a:lnTo>
                    <a:pt x="84296" y="4706"/>
                  </a:lnTo>
                  <a:lnTo>
                    <a:pt x="138220" y="0"/>
                  </a:lnTo>
                  <a:lnTo>
                    <a:pt x="174925" y="2595"/>
                  </a:lnTo>
                  <a:lnTo>
                    <a:pt x="246257" y="23362"/>
                  </a:lnTo>
                  <a:lnTo>
                    <a:pt x="282427" y="45677"/>
                  </a:lnTo>
                  <a:lnTo>
                    <a:pt x="317840" y="73527"/>
                  </a:lnTo>
                  <a:lnTo>
                    <a:pt x="351742" y="106820"/>
                  </a:lnTo>
                  <a:lnTo>
                    <a:pt x="383374" y="145460"/>
                  </a:lnTo>
                  <a:lnTo>
                    <a:pt x="410459" y="188278"/>
                  </a:lnTo>
                  <a:lnTo>
                    <a:pt x="432608" y="236525"/>
                  </a:lnTo>
                  <a:lnTo>
                    <a:pt x="448271" y="286981"/>
                  </a:lnTo>
                  <a:lnTo>
                    <a:pt x="455902" y="336429"/>
                  </a:lnTo>
                  <a:close/>
                </a:path>
              </a:pathLst>
            </a:custGeom>
            <a:solidFill>
              <a:srgbClr val="008599"/>
            </a:solidFill>
          </p:spPr>
          <p:txBody>
            <a:bodyPr wrap="square" lIns="0" tIns="0" rIns="0" bIns="0" rtlCol="0"/>
            <a:lstStyle/>
            <a:p>
              <a:endParaRPr/>
            </a:p>
          </p:txBody>
        </p:sp>
        <p:sp>
          <p:nvSpPr>
            <p:cNvPr id="35" name="object 35"/>
            <p:cNvSpPr/>
            <p:nvPr/>
          </p:nvSpPr>
          <p:spPr>
            <a:xfrm>
              <a:off x="278231" y="1169644"/>
              <a:ext cx="133350" cy="171450"/>
            </a:xfrm>
            <a:custGeom>
              <a:avLst/>
              <a:gdLst/>
              <a:ahLst/>
              <a:cxnLst/>
              <a:rect l="l" t="t" r="r" b="b"/>
              <a:pathLst>
                <a:path w="133350" h="171450">
                  <a:moveTo>
                    <a:pt x="50571" y="22936"/>
                  </a:moveTo>
                  <a:lnTo>
                    <a:pt x="47688" y="12941"/>
                  </a:lnTo>
                  <a:lnTo>
                    <a:pt x="41529" y="5067"/>
                  </a:lnTo>
                  <a:lnTo>
                    <a:pt x="32626" y="406"/>
                  </a:lnTo>
                  <a:lnTo>
                    <a:pt x="22580" y="0"/>
                  </a:lnTo>
                  <a:lnTo>
                    <a:pt x="13258" y="3733"/>
                  </a:lnTo>
                  <a:lnTo>
                    <a:pt x="5715" y="10934"/>
                  </a:lnTo>
                  <a:lnTo>
                    <a:pt x="939" y="20955"/>
                  </a:lnTo>
                  <a:lnTo>
                    <a:pt x="0" y="31991"/>
                  </a:lnTo>
                  <a:lnTo>
                    <a:pt x="2882" y="41998"/>
                  </a:lnTo>
                  <a:lnTo>
                    <a:pt x="9042" y="49860"/>
                  </a:lnTo>
                  <a:lnTo>
                    <a:pt x="17932" y="54521"/>
                  </a:lnTo>
                  <a:lnTo>
                    <a:pt x="27990" y="54927"/>
                  </a:lnTo>
                  <a:lnTo>
                    <a:pt x="37299" y="51193"/>
                  </a:lnTo>
                  <a:lnTo>
                    <a:pt x="44843" y="43992"/>
                  </a:lnTo>
                  <a:lnTo>
                    <a:pt x="49618" y="33972"/>
                  </a:lnTo>
                  <a:lnTo>
                    <a:pt x="50571" y="22936"/>
                  </a:lnTo>
                  <a:close/>
                </a:path>
                <a:path w="133350" h="171450">
                  <a:moveTo>
                    <a:pt x="133108" y="139471"/>
                  </a:moveTo>
                  <a:lnTo>
                    <a:pt x="132156" y="126098"/>
                  </a:lnTo>
                  <a:lnTo>
                    <a:pt x="127457" y="114858"/>
                  </a:lnTo>
                  <a:lnTo>
                    <a:pt x="119748" y="106908"/>
                  </a:lnTo>
                  <a:lnTo>
                    <a:pt x="109804" y="103416"/>
                  </a:lnTo>
                  <a:lnTo>
                    <a:pt x="99415" y="105244"/>
                  </a:lnTo>
                  <a:lnTo>
                    <a:pt x="90512" y="111836"/>
                  </a:lnTo>
                  <a:lnTo>
                    <a:pt x="84010" y="122161"/>
                  </a:lnTo>
                  <a:lnTo>
                    <a:pt x="80860" y="135191"/>
                  </a:lnTo>
                  <a:lnTo>
                    <a:pt x="81826" y="148564"/>
                  </a:lnTo>
                  <a:lnTo>
                    <a:pt x="86525" y="159804"/>
                  </a:lnTo>
                  <a:lnTo>
                    <a:pt x="94221" y="167741"/>
                  </a:lnTo>
                  <a:lnTo>
                    <a:pt x="104178" y="171246"/>
                  </a:lnTo>
                  <a:lnTo>
                    <a:pt x="114566" y="169405"/>
                  </a:lnTo>
                  <a:lnTo>
                    <a:pt x="123469" y="162814"/>
                  </a:lnTo>
                  <a:lnTo>
                    <a:pt x="129971" y="152501"/>
                  </a:lnTo>
                  <a:lnTo>
                    <a:pt x="133108" y="139471"/>
                  </a:lnTo>
                  <a:close/>
                </a:path>
              </a:pathLst>
            </a:custGeom>
            <a:solidFill>
              <a:srgbClr val="55C5CC"/>
            </a:solidFill>
          </p:spPr>
          <p:txBody>
            <a:bodyPr wrap="square" lIns="0" tIns="0" rIns="0" bIns="0" rtlCol="0"/>
            <a:lstStyle/>
            <a:p>
              <a:endParaRPr/>
            </a:p>
          </p:txBody>
        </p:sp>
        <p:sp>
          <p:nvSpPr>
            <p:cNvPr id="36" name="object 36"/>
            <p:cNvSpPr/>
            <p:nvPr/>
          </p:nvSpPr>
          <p:spPr>
            <a:xfrm>
              <a:off x="187195" y="1064776"/>
              <a:ext cx="101329" cy="110715"/>
            </a:xfrm>
            <a:prstGeom prst="rect">
              <a:avLst/>
            </a:prstGeom>
            <a:blipFill>
              <a:blip r:embed="rId17" cstate="print"/>
              <a:stretch>
                <a:fillRect/>
              </a:stretch>
            </a:blipFill>
          </p:spPr>
          <p:txBody>
            <a:bodyPr wrap="square" lIns="0" tIns="0" rIns="0" bIns="0" rtlCol="0"/>
            <a:lstStyle/>
            <a:p>
              <a:endParaRPr/>
            </a:p>
          </p:txBody>
        </p:sp>
        <p:sp>
          <p:nvSpPr>
            <p:cNvPr id="37" name="object 37"/>
            <p:cNvSpPr/>
            <p:nvPr/>
          </p:nvSpPr>
          <p:spPr>
            <a:xfrm>
              <a:off x="381469" y="1092707"/>
              <a:ext cx="140335" cy="205740"/>
            </a:xfrm>
            <a:custGeom>
              <a:avLst/>
              <a:gdLst/>
              <a:ahLst/>
              <a:cxnLst/>
              <a:rect l="l" t="t" r="r" b="b"/>
              <a:pathLst>
                <a:path w="140334" h="205740">
                  <a:moveTo>
                    <a:pt x="42849" y="23025"/>
                  </a:moveTo>
                  <a:lnTo>
                    <a:pt x="40386" y="15125"/>
                  </a:lnTo>
                  <a:lnTo>
                    <a:pt x="35013" y="7785"/>
                  </a:lnTo>
                  <a:lnTo>
                    <a:pt x="27622" y="2451"/>
                  </a:lnTo>
                  <a:lnTo>
                    <a:pt x="19659" y="0"/>
                  </a:lnTo>
                  <a:lnTo>
                    <a:pt x="12077" y="558"/>
                  </a:lnTo>
                  <a:lnTo>
                    <a:pt x="5791" y="4241"/>
                  </a:lnTo>
                  <a:lnTo>
                    <a:pt x="2082" y="10477"/>
                  </a:lnTo>
                  <a:lnTo>
                    <a:pt x="1511" y="18008"/>
                  </a:lnTo>
                  <a:lnTo>
                    <a:pt x="3975" y="25908"/>
                  </a:lnTo>
                  <a:lnTo>
                    <a:pt x="9347" y="33248"/>
                  </a:lnTo>
                  <a:lnTo>
                    <a:pt x="16738" y="38582"/>
                  </a:lnTo>
                  <a:lnTo>
                    <a:pt x="24688" y="41033"/>
                  </a:lnTo>
                  <a:lnTo>
                    <a:pt x="32283" y="40474"/>
                  </a:lnTo>
                  <a:lnTo>
                    <a:pt x="38569" y="36791"/>
                  </a:lnTo>
                  <a:lnTo>
                    <a:pt x="42278" y="30556"/>
                  </a:lnTo>
                  <a:lnTo>
                    <a:pt x="42849" y="23025"/>
                  </a:lnTo>
                  <a:close/>
                </a:path>
                <a:path w="140334" h="205740">
                  <a:moveTo>
                    <a:pt x="44208" y="114477"/>
                  </a:moveTo>
                  <a:lnTo>
                    <a:pt x="43535" y="101523"/>
                  </a:lnTo>
                  <a:lnTo>
                    <a:pt x="39662" y="90678"/>
                  </a:lnTo>
                  <a:lnTo>
                    <a:pt x="33223" y="83045"/>
                  </a:lnTo>
                  <a:lnTo>
                    <a:pt x="24841" y="79756"/>
                  </a:lnTo>
                  <a:lnTo>
                    <a:pt x="16014" y="81635"/>
                  </a:lnTo>
                  <a:lnTo>
                    <a:pt x="8407" y="88112"/>
                  </a:lnTo>
                  <a:lnTo>
                    <a:pt x="2794" y="98196"/>
                  </a:lnTo>
                  <a:lnTo>
                    <a:pt x="0" y="110858"/>
                  </a:lnTo>
                  <a:lnTo>
                    <a:pt x="673" y="123812"/>
                  </a:lnTo>
                  <a:lnTo>
                    <a:pt x="4546" y="134670"/>
                  </a:lnTo>
                  <a:lnTo>
                    <a:pt x="10985" y="142290"/>
                  </a:lnTo>
                  <a:lnTo>
                    <a:pt x="19367" y="145580"/>
                  </a:lnTo>
                  <a:lnTo>
                    <a:pt x="28194" y="143700"/>
                  </a:lnTo>
                  <a:lnTo>
                    <a:pt x="35801" y="137223"/>
                  </a:lnTo>
                  <a:lnTo>
                    <a:pt x="41414" y="127152"/>
                  </a:lnTo>
                  <a:lnTo>
                    <a:pt x="44208" y="114477"/>
                  </a:lnTo>
                  <a:close/>
                </a:path>
                <a:path w="140334" h="205740">
                  <a:moveTo>
                    <a:pt x="140068" y="179590"/>
                  </a:moveTo>
                  <a:lnTo>
                    <a:pt x="138087" y="168084"/>
                  </a:lnTo>
                  <a:lnTo>
                    <a:pt x="130873" y="158242"/>
                  </a:lnTo>
                  <a:lnTo>
                    <a:pt x="119570" y="151079"/>
                  </a:lnTo>
                  <a:lnTo>
                    <a:pt x="105295" y="147624"/>
                  </a:lnTo>
                  <a:lnTo>
                    <a:pt x="90639" y="148704"/>
                  </a:lnTo>
                  <a:lnTo>
                    <a:pt x="78308" y="153936"/>
                  </a:lnTo>
                  <a:lnTo>
                    <a:pt x="69570" y="162483"/>
                  </a:lnTo>
                  <a:lnTo>
                    <a:pt x="65709" y="173507"/>
                  </a:lnTo>
                  <a:lnTo>
                    <a:pt x="67703" y="185000"/>
                  </a:lnTo>
                  <a:lnTo>
                    <a:pt x="74904" y="194843"/>
                  </a:lnTo>
                  <a:lnTo>
                    <a:pt x="86207" y="202018"/>
                  </a:lnTo>
                  <a:lnTo>
                    <a:pt x="100495" y="205473"/>
                  </a:lnTo>
                  <a:lnTo>
                    <a:pt x="115150" y="204381"/>
                  </a:lnTo>
                  <a:lnTo>
                    <a:pt x="127482" y="199148"/>
                  </a:lnTo>
                  <a:lnTo>
                    <a:pt x="136220" y="190601"/>
                  </a:lnTo>
                  <a:lnTo>
                    <a:pt x="140068" y="179590"/>
                  </a:lnTo>
                  <a:close/>
                </a:path>
              </a:pathLst>
            </a:custGeom>
            <a:solidFill>
              <a:srgbClr val="55C5CC"/>
            </a:solidFill>
          </p:spPr>
          <p:txBody>
            <a:bodyPr wrap="square" lIns="0" tIns="0" rIns="0" bIns="0" rtlCol="0"/>
            <a:lstStyle/>
            <a:p>
              <a:endParaRPr/>
            </a:p>
          </p:txBody>
        </p:sp>
        <p:sp>
          <p:nvSpPr>
            <p:cNvPr id="38" name="object 38"/>
            <p:cNvSpPr/>
            <p:nvPr/>
          </p:nvSpPr>
          <p:spPr>
            <a:xfrm>
              <a:off x="423820" y="1347339"/>
              <a:ext cx="115055" cy="131671"/>
            </a:xfrm>
            <a:prstGeom prst="rect">
              <a:avLst/>
            </a:prstGeom>
            <a:blipFill>
              <a:blip r:embed="rId18" cstate="print"/>
              <a:stretch>
                <a:fillRect/>
              </a:stretch>
            </a:blipFill>
          </p:spPr>
          <p:txBody>
            <a:bodyPr wrap="square" lIns="0" tIns="0" rIns="0" bIns="0" rtlCol="0"/>
            <a:lstStyle/>
            <a:p>
              <a:endParaRPr/>
            </a:p>
          </p:txBody>
        </p:sp>
        <p:sp>
          <p:nvSpPr>
            <p:cNvPr id="39" name="object 39"/>
            <p:cNvSpPr/>
            <p:nvPr/>
          </p:nvSpPr>
          <p:spPr>
            <a:xfrm>
              <a:off x="10033" y="4946472"/>
              <a:ext cx="675498" cy="610484"/>
            </a:xfrm>
            <a:prstGeom prst="rect">
              <a:avLst/>
            </a:prstGeom>
            <a:blipFill>
              <a:blip r:embed="rId19" cstate="print"/>
              <a:stretch>
                <a:fillRect/>
              </a:stretch>
            </a:blipFill>
          </p:spPr>
          <p:txBody>
            <a:bodyPr wrap="square" lIns="0" tIns="0" rIns="0" bIns="0" rtlCol="0"/>
            <a:lstStyle/>
            <a:p>
              <a:endParaRPr/>
            </a:p>
          </p:txBody>
        </p:sp>
        <p:sp>
          <p:nvSpPr>
            <p:cNvPr id="40" name="object 40"/>
            <p:cNvSpPr/>
            <p:nvPr/>
          </p:nvSpPr>
          <p:spPr>
            <a:xfrm>
              <a:off x="16074" y="4979493"/>
              <a:ext cx="638810" cy="567055"/>
            </a:xfrm>
            <a:custGeom>
              <a:avLst/>
              <a:gdLst/>
              <a:ahLst/>
              <a:cxnLst/>
              <a:rect l="l" t="t" r="r" b="b"/>
              <a:pathLst>
                <a:path w="638810" h="567054">
                  <a:moveTo>
                    <a:pt x="638328" y="463621"/>
                  </a:moveTo>
                  <a:lnTo>
                    <a:pt x="626938" y="504623"/>
                  </a:lnTo>
                  <a:lnTo>
                    <a:pt x="597873" y="539432"/>
                  </a:lnTo>
                  <a:lnTo>
                    <a:pt x="555717" y="561231"/>
                  </a:lnTo>
                  <a:lnTo>
                    <a:pt x="508646" y="566704"/>
                  </a:lnTo>
                  <a:lnTo>
                    <a:pt x="462330" y="556039"/>
                  </a:lnTo>
                  <a:lnTo>
                    <a:pt x="422443" y="529424"/>
                  </a:lnTo>
                  <a:lnTo>
                    <a:pt x="396229" y="488391"/>
                  </a:lnTo>
                  <a:lnTo>
                    <a:pt x="395221" y="484388"/>
                  </a:lnTo>
                  <a:lnTo>
                    <a:pt x="394213" y="481386"/>
                  </a:lnTo>
                  <a:lnTo>
                    <a:pt x="364652" y="430080"/>
                  </a:lnTo>
                  <a:lnTo>
                    <a:pt x="333679" y="402947"/>
                  </a:lnTo>
                  <a:lnTo>
                    <a:pt x="287705" y="379512"/>
                  </a:lnTo>
                  <a:lnTo>
                    <a:pt x="223824" y="364292"/>
                  </a:lnTo>
                  <a:lnTo>
                    <a:pt x="172008" y="354958"/>
                  </a:lnTo>
                  <a:lnTo>
                    <a:pt x="123984" y="335207"/>
                  </a:lnTo>
                  <a:lnTo>
                    <a:pt x="81445" y="307123"/>
                  </a:lnTo>
                  <a:lnTo>
                    <a:pt x="46084" y="272790"/>
                  </a:lnTo>
                  <a:lnTo>
                    <a:pt x="19594" y="234289"/>
                  </a:lnTo>
                  <a:lnTo>
                    <a:pt x="3668" y="193706"/>
                  </a:lnTo>
                  <a:lnTo>
                    <a:pt x="0" y="153122"/>
                  </a:lnTo>
                  <a:lnTo>
                    <a:pt x="8841" y="114861"/>
                  </a:lnTo>
                  <a:lnTo>
                    <a:pt x="28388" y="80487"/>
                  </a:lnTo>
                  <a:lnTo>
                    <a:pt x="57247" y="50944"/>
                  </a:lnTo>
                  <a:lnTo>
                    <a:pt x="94025" y="27179"/>
                  </a:lnTo>
                  <a:lnTo>
                    <a:pt x="137329" y="10136"/>
                  </a:lnTo>
                  <a:lnTo>
                    <a:pt x="185764" y="761"/>
                  </a:lnTo>
                  <a:lnTo>
                    <a:pt x="237939" y="0"/>
                  </a:lnTo>
                  <a:lnTo>
                    <a:pt x="288488" y="9363"/>
                  </a:lnTo>
                  <a:lnTo>
                    <a:pt x="335422" y="28460"/>
                  </a:lnTo>
                  <a:lnTo>
                    <a:pt x="377223" y="55382"/>
                  </a:lnTo>
                  <a:lnTo>
                    <a:pt x="412375" y="88222"/>
                  </a:lnTo>
                  <a:lnTo>
                    <a:pt x="439362" y="125071"/>
                  </a:lnTo>
                  <a:lnTo>
                    <a:pt x="456666" y="164020"/>
                  </a:lnTo>
                  <a:lnTo>
                    <a:pt x="462772" y="203162"/>
                  </a:lnTo>
                  <a:lnTo>
                    <a:pt x="462772" y="206165"/>
                  </a:lnTo>
                  <a:lnTo>
                    <a:pt x="475674" y="279333"/>
                  </a:lnTo>
                  <a:lnTo>
                    <a:pt x="501714" y="322383"/>
                  </a:lnTo>
                  <a:lnTo>
                    <a:pt x="528700" y="343103"/>
                  </a:lnTo>
                  <a:lnTo>
                    <a:pt x="544437" y="349280"/>
                  </a:lnTo>
                  <a:lnTo>
                    <a:pt x="545445" y="349280"/>
                  </a:lnTo>
                  <a:lnTo>
                    <a:pt x="562428" y="354315"/>
                  </a:lnTo>
                  <a:lnTo>
                    <a:pt x="578465" y="361790"/>
                  </a:lnTo>
                  <a:lnTo>
                    <a:pt x="593367" y="371516"/>
                  </a:lnTo>
                  <a:lnTo>
                    <a:pt x="606947" y="383307"/>
                  </a:lnTo>
                  <a:lnTo>
                    <a:pt x="631758" y="421494"/>
                  </a:lnTo>
                  <a:lnTo>
                    <a:pt x="638328" y="463621"/>
                  </a:lnTo>
                  <a:close/>
                </a:path>
              </a:pathLst>
            </a:custGeom>
            <a:solidFill>
              <a:srgbClr val="EB0088"/>
            </a:solidFill>
          </p:spPr>
          <p:txBody>
            <a:bodyPr wrap="square" lIns="0" tIns="0" rIns="0" bIns="0" rtlCol="0"/>
            <a:lstStyle/>
            <a:p>
              <a:endParaRPr/>
            </a:p>
          </p:txBody>
        </p:sp>
        <p:sp>
          <p:nvSpPr>
            <p:cNvPr id="41" name="object 41"/>
            <p:cNvSpPr/>
            <p:nvPr/>
          </p:nvSpPr>
          <p:spPr>
            <a:xfrm>
              <a:off x="156216" y="5056555"/>
              <a:ext cx="215758" cy="214171"/>
            </a:xfrm>
            <a:prstGeom prst="rect">
              <a:avLst/>
            </a:prstGeom>
            <a:blipFill>
              <a:blip r:embed="rId20" cstate="print"/>
              <a:stretch>
                <a:fillRect/>
              </a:stretch>
            </a:blipFill>
          </p:spPr>
          <p:txBody>
            <a:bodyPr wrap="square" lIns="0" tIns="0" rIns="0" bIns="0" rtlCol="0"/>
            <a:lstStyle/>
            <a:p>
              <a:endParaRPr/>
            </a:p>
          </p:txBody>
        </p:sp>
        <p:sp>
          <p:nvSpPr>
            <p:cNvPr id="42" name="object 42"/>
            <p:cNvSpPr/>
            <p:nvPr/>
          </p:nvSpPr>
          <p:spPr>
            <a:xfrm>
              <a:off x="455657" y="5382816"/>
              <a:ext cx="137117" cy="136109"/>
            </a:xfrm>
            <a:prstGeom prst="rect">
              <a:avLst/>
            </a:prstGeom>
            <a:blipFill>
              <a:blip r:embed="rId21" cstate="print"/>
              <a:stretch>
                <a:fillRect/>
              </a:stretch>
            </a:blipFill>
          </p:spPr>
          <p:txBody>
            <a:bodyPr wrap="square" lIns="0" tIns="0" rIns="0" bIns="0" rtlCol="0"/>
            <a:lstStyle/>
            <a:p>
              <a:endParaRPr/>
            </a:p>
          </p:txBody>
        </p:sp>
        <p:sp>
          <p:nvSpPr>
            <p:cNvPr id="43" name="object 43"/>
            <p:cNvSpPr/>
            <p:nvPr/>
          </p:nvSpPr>
          <p:spPr>
            <a:xfrm>
              <a:off x="0" y="1553745"/>
              <a:ext cx="698500" cy="582930"/>
            </a:xfrm>
            <a:custGeom>
              <a:avLst/>
              <a:gdLst/>
              <a:ahLst/>
              <a:cxnLst/>
              <a:rect l="l" t="t" r="r" b="b"/>
              <a:pathLst>
                <a:path w="698500" h="582930">
                  <a:moveTo>
                    <a:pt x="151130" y="488560"/>
                  </a:moveTo>
                  <a:lnTo>
                    <a:pt x="151130" y="505405"/>
                  </a:lnTo>
                  <a:lnTo>
                    <a:pt x="119380" y="490909"/>
                  </a:lnTo>
                  <a:lnTo>
                    <a:pt x="87630" y="481761"/>
                  </a:lnTo>
                  <a:lnTo>
                    <a:pt x="34290" y="487390"/>
                  </a:lnTo>
                  <a:lnTo>
                    <a:pt x="8890" y="526547"/>
                  </a:lnTo>
                  <a:lnTo>
                    <a:pt x="1270" y="566454"/>
                  </a:lnTo>
                  <a:lnTo>
                    <a:pt x="0" y="582382"/>
                  </a:lnTo>
                  <a:lnTo>
                    <a:pt x="0" y="506337"/>
                  </a:lnTo>
                  <a:lnTo>
                    <a:pt x="10160" y="487547"/>
                  </a:lnTo>
                  <a:lnTo>
                    <a:pt x="27940" y="472378"/>
                  </a:lnTo>
                  <a:lnTo>
                    <a:pt x="48260" y="464685"/>
                  </a:lnTo>
                  <a:lnTo>
                    <a:pt x="71120" y="463371"/>
                  </a:lnTo>
                  <a:lnTo>
                    <a:pt x="95250" y="467312"/>
                  </a:lnTo>
                  <a:lnTo>
                    <a:pt x="121920" y="475381"/>
                  </a:lnTo>
                  <a:lnTo>
                    <a:pt x="121920" y="464372"/>
                  </a:lnTo>
                  <a:lnTo>
                    <a:pt x="124460" y="460369"/>
                  </a:lnTo>
                  <a:lnTo>
                    <a:pt x="127000" y="458367"/>
                  </a:lnTo>
                  <a:lnTo>
                    <a:pt x="130810" y="457366"/>
                  </a:lnTo>
                  <a:lnTo>
                    <a:pt x="137160" y="456061"/>
                  </a:lnTo>
                  <a:lnTo>
                    <a:pt x="137160" y="481386"/>
                  </a:lnTo>
                  <a:lnTo>
                    <a:pt x="143510" y="484544"/>
                  </a:lnTo>
                  <a:lnTo>
                    <a:pt x="151130" y="488560"/>
                  </a:lnTo>
                  <a:close/>
                </a:path>
                <a:path w="698500" h="582930">
                  <a:moveTo>
                    <a:pt x="121920" y="464372"/>
                  </a:moveTo>
                  <a:lnTo>
                    <a:pt x="121920" y="475381"/>
                  </a:lnTo>
                  <a:lnTo>
                    <a:pt x="120650" y="474380"/>
                  </a:lnTo>
                  <a:lnTo>
                    <a:pt x="120650" y="473379"/>
                  </a:lnTo>
                  <a:lnTo>
                    <a:pt x="119380" y="469376"/>
                  </a:lnTo>
                  <a:lnTo>
                    <a:pt x="120650" y="466374"/>
                  </a:lnTo>
                  <a:lnTo>
                    <a:pt x="121920" y="464372"/>
                  </a:lnTo>
                  <a:close/>
                </a:path>
                <a:path w="698500" h="582930">
                  <a:moveTo>
                    <a:pt x="167640" y="395896"/>
                  </a:moveTo>
                  <a:lnTo>
                    <a:pt x="167640" y="426341"/>
                  </a:lnTo>
                  <a:lnTo>
                    <a:pt x="140970" y="410329"/>
                  </a:lnTo>
                  <a:lnTo>
                    <a:pt x="138430" y="408327"/>
                  </a:lnTo>
                  <a:lnTo>
                    <a:pt x="135890" y="405325"/>
                  </a:lnTo>
                  <a:lnTo>
                    <a:pt x="135890" y="395317"/>
                  </a:lnTo>
                  <a:lnTo>
                    <a:pt x="140970" y="386309"/>
                  </a:lnTo>
                  <a:lnTo>
                    <a:pt x="149860" y="384308"/>
                  </a:lnTo>
                  <a:lnTo>
                    <a:pt x="156210" y="388311"/>
                  </a:lnTo>
                  <a:lnTo>
                    <a:pt x="167640" y="395896"/>
                  </a:lnTo>
                  <a:close/>
                </a:path>
                <a:path w="698500" h="582930">
                  <a:moveTo>
                    <a:pt x="194310" y="386847"/>
                  </a:moveTo>
                  <a:lnTo>
                    <a:pt x="194310" y="533427"/>
                  </a:lnTo>
                  <a:lnTo>
                    <a:pt x="186690" y="527423"/>
                  </a:lnTo>
                  <a:lnTo>
                    <a:pt x="184150" y="524420"/>
                  </a:lnTo>
                  <a:lnTo>
                    <a:pt x="180340" y="523419"/>
                  </a:lnTo>
                  <a:lnTo>
                    <a:pt x="175260" y="519416"/>
                  </a:lnTo>
                  <a:lnTo>
                    <a:pt x="158750" y="535429"/>
                  </a:lnTo>
                  <a:lnTo>
                    <a:pt x="156210" y="537431"/>
                  </a:lnTo>
                  <a:lnTo>
                    <a:pt x="148590" y="537431"/>
                  </a:lnTo>
                  <a:lnTo>
                    <a:pt x="142240" y="533427"/>
                  </a:lnTo>
                  <a:lnTo>
                    <a:pt x="137160" y="528423"/>
                  </a:lnTo>
                  <a:lnTo>
                    <a:pt x="137160" y="519416"/>
                  </a:lnTo>
                  <a:lnTo>
                    <a:pt x="151130" y="505405"/>
                  </a:lnTo>
                  <a:lnTo>
                    <a:pt x="151130" y="488560"/>
                  </a:lnTo>
                  <a:lnTo>
                    <a:pt x="156210" y="491237"/>
                  </a:lnTo>
                  <a:lnTo>
                    <a:pt x="161290" y="494396"/>
                  </a:lnTo>
                  <a:lnTo>
                    <a:pt x="163830" y="492394"/>
                  </a:lnTo>
                  <a:lnTo>
                    <a:pt x="163830" y="435677"/>
                  </a:lnTo>
                  <a:lnTo>
                    <a:pt x="165100" y="432503"/>
                  </a:lnTo>
                  <a:lnTo>
                    <a:pt x="167640" y="426341"/>
                  </a:lnTo>
                  <a:lnTo>
                    <a:pt x="167640" y="395896"/>
                  </a:lnTo>
                  <a:lnTo>
                    <a:pt x="180340" y="404324"/>
                  </a:lnTo>
                  <a:lnTo>
                    <a:pt x="184150" y="399242"/>
                  </a:lnTo>
                  <a:lnTo>
                    <a:pt x="189230" y="392940"/>
                  </a:lnTo>
                  <a:lnTo>
                    <a:pt x="194310" y="386847"/>
                  </a:lnTo>
                  <a:close/>
                </a:path>
                <a:path w="698500" h="582930">
                  <a:moveTo>
                    <a:pt x="163830" y="435677"/>
                  </a:moveTo>
                  <a:lnTo>
                    <a:pt x="163830" y="492394"/>
                  </a:lnTo>
                  <a:lnTo>
                    <a:pt x="161290" y="487390"/>
                  </a:lnTo>
                  <a:lnTo>
                    <a:pt x="160020" y="477382"/>
                  </a:lnTo>
                  <a:lnTo>
                    <a:pt x="137160" y="481386"/>
                  </a:lnTo>
                  <a:lnTo>
                    <a:pt x="137160" y="456061"/>
                  </a:lnTo>
                  <a:lnTo>
                    <a:pt x="160020" y="451362"/>
                  </a:lnTo>
                  <a:lnTo>
                    <a:pt x="162560" y="438851"/>
                  </a:lnTo>
                  <a:lnTo>
                    <a:pt x="163830" y="435677"/>
                  </a:lnTo>
                  <a:close/>
                </a:path>
                <a:path w="698500" h="582930">
                  <a:moveTo>
                    <a:pt x="201930" y="340460"/>
                  </a:moveTo>
                  <a:lnTo>
                    <a:pt x="201930" y="376301"/>
                  </a:lnTo>
                  <a:lnTo>
                    <a:pt x="180340" y="358287"/>
                  </a:lnTo>
                  <a:lnTo>
                    <a:pt x="177800" y="356285"/>
                  </a:lnTo>
                  <a:lnTo>
                    <a:pt x="175260" y="353283"/>
                  </a:lnTo>
                  <a:lnTo>
                    <a:pt x="175260" y="345276"/>
                  </a:lnTo>
                  <a:lnTo>
                    <a:pt x="176530" y="342274"/>
                  </a:lnTo>
                  <a:lnTo>
                    <a:pt x="180340" y="336269"/>
                  </a:lnTo>
                  <a:lnTo>
                    <a:pt x="184150" y="334268"/>
                  </a:lnTo>
                  <a:lnTo>
                    <a:pt x="191770" y="334268"/>
                  </a:lnTo>
                  <a:lnTo>
                    <a:pt x="194310" y="335268"/>
                  </a:lnTo>
                  <a:lnTo>
                    <a:pt x="198120" y="337270"/>
                  </a:lnTo>
                  <a:lnTo>
                    <a:pt x="201930" y="340460"/>
                  </a:lnTo>
                  <a:close/>
                </a:path>
                <a:path w="698500" h="582930">
                  <a:moveTo>
                    <a:pt x="273050" y="566454"/>
                  </a:moveTo>
                  <a:lnTo>
                    <a:pt x="273050" y="572459"/>
                  </a:lnTo>
                  <a:lnTo>
                    <a:pt x="267970" y="577463"/>
                  </a:lnTo>
                  <a:lnTo>
                    <a:pt x="264160" y="579464"/>
                  </a:lnTo>
                  <a:lnTo>
                    <a:pt x="256540" y="579464"/>
                  </a:lnTo>
                  <a:lnTo>
                    <a:pt x="250190" y="575461"/>
                  </a:lnTo>
                  <a:lnTo>
                    <a:pt x="248920" y="573459"/>
                  </a:lnTo>
                  <a:lnTo>
                    <a:pt x="246380" y="570457"/>
                  </a:lnTo>
                  <a:lnTo>
                    <a:pt x="246380" y="566454"/>
                  </a:lnTo>
                  <a:lnTo>
                    <a:pt x="245110" y="549440"/>
                  </a:lnTo>
                  <a:lnTo>
                    <a:pt x="238760" y="549237"/>
                  </a:lnTo>
                  <a:lnTo>
                    <a:pt x="231140" y="548564"/>
                  </a:lnTo>
                  <a:lnTo>
                    <a:pt x="224790" y="547329"/>
                  </a:lnTo>
                  <a:lnTo>
                    <a:pt x="218440" y="545437"/>
                  </a:lnTo>
                  <a:lnTo>
                    <a:pt x="212090" y="565453"/>
                  </a:lnTo>
                  <a:lnTo>
                    <a:pt x="210820" y="566454"/>
                  </a:lnTo>
                  <a:lnTo>
                    <a:pt x="210820" y="568455"/>
                  </a:lnTo>
                  <a:lnTo>
                    <a:pt x="209550" y="569456"/>
                  </a:lnTo>
                  <a:lnTo>
                    <a:pt x="209550" y="571458"/>
                  </a:lnTo>
                  <a:lnTo>
                    <a:pt x="208280" y="572459"/>
                  </a:lnTo>
                  <a:lnTo>
                    <a:pt x="205740" y="573459"/>
                  </a:lnTo>
                  <a:lnTo>
                    <a:pt x="203200" y="575461"/>
                  </a:lnTo>
                  <a:lnTo>
                    <a:pt x="199390" y="575461"/>
                  </a:lnTo>
                  <a:lnTo>
                    <a:pt x="195580" y="574460"/>
                  </a:lnTo>
                  <a:lnTo>
                    <a:pt x="189230" y="572459"/>
                  </a:lnTo>
                  <a:lnTo>
                    <a:pt x="185420" y="565453"/>
                  </a:lnTo>
                  <a:lnTo>
                    <a:pt x="186690" y="558447"/>
                  </a:lnTo>
                  <a:lnTo>
                    <a:pt x="194310" y="533427"/>
                  </a:lnTo>
                  <a:lnTo>
                    <a:pt x="194310" y="386847"/>
                  </a:lnTo>
                  <a:lnTo>
                    <a:pt x="195580" y="385324"/>
                  </a:lnTo>
                  <a:lnTo>
                    <a:pt x="201930" y="376301"/>
                  </a:lnTo>
                  <a:lnTo>
                    <a:pt x="201930" y="340460"/>
                  </a:lnTo>
                  <a:lnTo>
                    <a:pt x="218440" y="354284"/>
                  </a:lnTo>
                  <a:lnTo>
                    <a:pt x="224790" y="346434"/>
                  </a:lnTo>
                  <a:lnTo>
                    <a:pt x="231140" y="338021"/>
                  </a:lnTo>
                  <a:lnTo>
                    <a:pt x="237490" y="329232"/>
                  </a:lnTo>
                  <a:lnTo>
                    <a:pt x="245110" y="320256"/>
                  </a:lnTo>
                  <a:lnTo>
                    <a:pt x="245110" y="285464"/>
                  </a:lnTo>
                  <a:lnTo>
                    <a:pt x="261620" y="299240"/>
                  </a:lnTo>
                  <a:lnTo>
                    <a:pt x="271780" y="287199"/>
                  </a:lnTo>
                  <a:lnTo>
                    <a:pt x="271780" y="546438"/>
                  </a:lnTo>
                  <a:lnTo>
                    <a:pt x="273050" y="566454"/>
                  </a:lnTo>
                  <a:close/>
                </a:path>
                <a:path w="698500" h="582930">
                  <a:moveTo>
                    <a:pt x="245110" y="285464"/>
                  </a:moveTo>
                  <a:lnTo>
                    <a:pt x="245110" y="320256"/>
                  </a:lnTo>
                  <a:lnTo>
                    <a:pt x="223520" y="302242"/>
                  </a:lnTo>
                  <a:lnTo>
                    <a:pt x="219710" y="300240"/>
                  </a:lnTo>
                  <a:lnTo>
                    <a:pt x="218440" y="297238"/>
                  </a:lnTo>
                  <a:lnTo>
                    <a:pt x="218440" y="289231"/>
                  </a:lnTo>
                  <a:lnTo>
                    <a:pt x="219710" y="286229"/>
                  </a:lnTo>
                  <a:lnTo>
                    <a:pt x="223520" y="280224"/>
                  </a:lnTo>
                  <a:lnTo>
                    <a:pt x="226060" y="278223"/>
                  </a:lnTo>
                  <a:lnTo>
                    <a:pt x="233680" y="278223"/>
                  </a:lnTo>
                  <a:lnTo>
                    <a:pt x="237490" y="279223"/>
                  </a:lnTo>
                  <a:lnTo>
                    <a:pt x="240030" y="281225"/>
                  </a:lnTo>
                  <a:lnTo>
                    <a:pt x="245110" y="285464"/>
                  </a:lnTo>
                  <a:close/>
                </a:path>
                <a:path w="698500" h="582930">
                  <a:moveTo>
                    <a:pt x="334010" y="536430"/>
                  </a:moveTo>
                  <a:lnTo>
                    <a:pt x="330200" y="542435"/>
                  </a:lnTo>
                  <a:lnTo>
                    <a:pt x="328930" y="543435"/>
                  </a:lnTo>
                  <a:lnTo>
                    <a:pt x="326390" y="546438"/>
                  </a:lnTo>
                  <a:lnTo>
                    <a:pt x="323850" y="548439"/>
                  </a:lnTo>
                  <a:lnTo>
                    <a:pt x="316230" y="548439"/>
                  </a:lnTo>
                  <a:lnTo>
                    <a:pt x="312420" y="547439"/>
                  </a:lnTo>
                  <a:lnTo>
                    <a:pt x="309880" y="545437"/>
                  </a:lnTo>
                  <a:lnTo>
                    <a:pt x="297180" y="534428"/>
                  </a:lnTo>
                  <a:lnTo>
                    <a:pt x="290830" y="537994"/>
                  </a:lnTo>
                  <a:lnTo>
                    <a:pt x="284480" y="541184"/>
                  </a:lnTo>
                  <a:lnTo>
                    <a:pt x="278130" y="543998"/>
                  </a:lnTo>
                  <a:lnTo>
                    <a:pt x="271780" y="546438"/>
                  </a:lnTo>
                  <a:lnTo>
                    <a:pt x="271780" y="287199"/>
                  </a:lnTo>
                  <a:lnTo>
                    <a:pt x="279400" y="278098"/>
                  </a:lnTo>
                  <a:lnTo>
                    <a:pt x="289560" y="267292"/>
                  </a:lnTo>
                  <a:lnTo>
                    <a:pt x="298450" y="256205"/>
                  </a:lnTo>
                  <a:lnTo>
                    <a:pt x="298450" y="221354"/>
                  </a:lnTo>
                  <a:lnTo>
                    <a:pt x="316230" y="236189"/>
                  </a:lnTo>
                  <a:lnTo>
                    <a:pt x="317500" y="234710"/>
                  </a:lnTo>
                  <a:lnTo>
                    <a:pt x="317500" y="515413"/>
                  </a:lnTo>
                  <a:lnTo>
                    <a:pt x="327660" y="524420"/>
                  </a:lnTo>
                  <a:lnTo>
                    <a:pt x="332740" y="529424"/>
                  </a:lnTo>
                  <a:lnTo>
                    <a:pt x="334010" y="536430"/>
                  </a:lnTo>
                  <a:close/>
                </a:path>
                <a:path w="698500" h="582930">
                  <a:moveTo>
                    <a:pt x="298450" y="221354"/>
                  </a:moveTo>
                  <a:lnTo>
                    <a:pt x="298450" y="256205"/>
                  </a:lnTo>
                  <a:lnTo>
                    <a:pt x="278130" y="238191"/>
                  </a:lnTo>
                  <a:lnTo>
                    <a:pt x="274320" y="236189"/>
                  </a:lnTo>
                  <a:lnTo>
                    <a:pt x="273050" y="233187"/>
                  </a:lnTo>
                  <a:lnTo>
                    <a:pt x="273050" y="222178"/>
                  </a:lnTo>
                  <a:lnTo>
                    <a:pt x="275590" y="219175"/>
                  </a:lnTo>
                  <a:lnTo>
                    <a:pt x="280670" y="214171"/>
                  </a:lnTo>
                  <a:lnTo>
                    <a:pt x="288290" y="213170"/>
                  </a:lnTo>
                  <a:lnTo>
                    <a:pt x="294640" y="218174"/>
                  </a:lnTo>
                  <a:lnTo>
                    <a:pt x="298450" y="221354"/>
                  </a:lnTo>
                  <a:close/>
                </a:path>
                <a:path w="698500" h="582930">
                  <a:moveTo>
                    <a:pt x="381000" y="483387"/>
                  </a:moveTo>
                  <a:lnTo>
                    <a:pt x="370840" y="495397"/>
                  </a:lnTo>
                  <a:lnTo>
                    <a:pt x="361950" y="496398"/>
                  </a:lnTo>
                  <a:lnTo>
                    <a:pt x="355600" y="491394"/>
                  </a:lnTo>
                  <a:lnTo>
                    <a:pt x="342900" y="480385"/>
                  </a:lnTo>
                  <a:lnTo>
                    <a:pt x="334010" y="492738"/>
                  </a:lnTo>
                  <a:lnTo>
                    <a:pt x="328930" y="500401"/>
                  </a:lnTo>
                  <a:lnTo>
                    <a:pt x="323850" y="506562"/>
                  </a:lnTo>
                  <a:lnTo>
                    <a:pt x="318770" y="514412"/>
                  </a:lnTo>
                  <a:lnTo>
                    <a:pt x="317500" y="515413"/>
                  </a:lnTo>
                  <a:lnTo>
                    <a:pt x="317500" y="234710"/>
                  </a:lnTo>
                  <a:lnTo>
                    <a:pt x="325120" y="225837"/>
                  </a:lnTo>
                  <a:lnTo>
                    <a:pt x="345440" y="205508"/>
                  </a:lnTo>
                  <a:lnTo>
                    <a:pt x="355600" y="195156"/>
                  </a:lnTo>
                  <a:lnTo>
                    <a:pt x="355600" y="160286"/>
                  </a:lnTo>
                  <a:lnTo>
                    <a:pt x="360680" y="164500"/>
                  </a:lnTo>
                  <a:lnTo>
                    <a:pt x="360680" y="459368"/>
                  </a:lnTo>
                  <a:lnTo>
                    <a:pt x="374650" y="471378"/>
                  </a:lnTo>
                  <a:lnTo>
                    <a:pt x="379730" y="476382"/>
                  </a:lnTo>
                  <a:lnTo>
                    <a:pt x="381000" y="483387"/>
                  </a:lnTo>
                  <a:close/>
                </a:path>
                <a:path w="698500" h="582930">
                  <a:moveTo>
                    <a:pt x="355600" y="160286"/>
                  </a:moveTo>
                  <a:lnTo>
                    <a:pt x="355600" y="195156"/>
                  </a:lnTo>
                  <a:lnTo>
                    <a:pt x="334010" y="177142"/>
                  </a:lnTo>
                  <a:lnTo>
                    <a:pt x="328930" y="172138"/>
                  </a:lnTo>
                  <a:lnTo>
                    <a:pt x="327660" y="164131"/>
                  </a:lnTo>
                  <a:lnTo>
                    <a:pt x="332740" y="158126"/>
                  </a:lnTo>
                  <a:lnTo>
                    <a:pt x="337820" y="153122"/>
                  </a:lnTo>
                  <a:lnTo>
                    <a:pt x="346710" y="152122"/>
                  </a:lnTo>
                  <a:lnTo>
                    <a:pt x="351790" y="157126"/>
                  </a:lnTo>
                  <a:lnTo>
                    <a:pt x="355600" y="160286"/>
                  </a:lnTo>
                  <a:close/>
                </a:path>
                <a:path w="698500" h="582930">
                  <a:moveTo>
                    <a:pt x="424180" y="423339"/>
                  </a:moveTo>
                  <a:lnTo>
                    <a:pt x="424180" y="433347"/>
                  </a:lnTo>
                  <a:lnTo>
                    <a:pt x="421640" y="436349"/>
                  </a:lnTo>
                  <a:lnTo>
                    <a:pt x="420370" y="437350"/>
                  </a:lnTo>
                  <a:lnTo>
                    <a:pt x="419100" y="440353"/>
                  </a:lnTo>
                  <a:lnTo>
                    <a:pt x="415290" y="442354"/>
                  </a:lnTo>
                  <a:lnTo>
                    <a:pt x="407670" y="442354"/>
                  </a:lnTo>
                  <a:lnTo>
                    <a:pt x="405130" y="441353"/>
                  </a:lnTo>
                  <a:lnTo>
                    <a:pt x="401320" y="439352"/>
                  </a:lnTo>
                  <a:lnTo>
                    <a:pt x="386080" y="426341"/>
                  </a:lnTo>
                  <a:lnTo>
                    <a:pt x="379730" y="435161"/>
                  </a:lnTo>
                  <a:lnTo>
                    <a:pt x="373380" y="443605"/>
                  </a:lnTo>
                  <a:lnTo>
                    <a:pt x="360680" y="459368"/>
                  </a:lnTo>
                  <a:lnTo>
                    <a:pt x="360680" y="164500"/>
                  </a:lnTo>
                  <a:lnTo>
                    <a:pt x="375920" y="177142"/>
                  </a:lnTo>
                  <a:lnTo>
                    <a:pt x="386080" y="167384"/>
                  </a:lnTo>
                  <a:lnTo>
                    <a:pt x="402590" y="152460"/>
                  </a:lnTo>
                  <a:lnTo>
                    <a:pt x="402590" y="405325"/>
                  </a:lnTo>
                  <a:lnTo>
                    <a:pt x="421640" y="420337"/>
                  </a:lnTo>
                  <a:lnTo>
                    <a:pt x="424180" y="423339"/>
                  </a:lnTo>
                  <a:close/>
                </a:path>
                <a:path w="698500" h="582930">
                  <a:moveTo>
                    <a:pt x="419100" y="101081"/>
                  </a:moveTo>
                  <a:lnTo>
                    <a:pt x="419100" y="138110"/>
                  </a:lnTo>
                  <a:lnTo>
                    <a:pt x="400050" y="120096"/>
                  </a:lnTo>
                  <a:lnTo>
                    <a:pt x="394970" y="115092"/>
                  </a:lnTo>
                  <a:lnTo>
                    <a:pt x="394970" y="106085"/>
                  </a:lnTo>
                  <a:lnTo>
                    <a:pt x="405130" y="96077"/>
                  </a:lnTo>
                  <a:lnTo>
                    <a:pt x="414020" y="96077"/>
                  </a:lnTo>
                  <a:lnTo>
                    <a:pt x="419100" y="101081"/>
                  </a:lnTo>
                  <a:close/>
                </a:path>
                <a:path w="698500" h="582930">
                  <a:moveTo>
                    <a:pt x="478790" y="368295"/>
                  </a:moveTo>
                  <a:lnTo>
                    <a:pt x="478790" y="378303"/>
                  </a:lnTo>
                  <a:lnTo>
                    <a:pt x="476250" y="381305"/>
                  </a:lnTo>
                  <a:lnTo>
                    <a:pt x="469900" y="387310"/>
                  </a:lnTo>
                  <a:lnTo>
                    <a:pt x="462280" y="388311"/>
                  </a:lnTo>
                  <a:lnTo>
                    <a:pt x="455930" y="383307"/>
                  </a:lnTo>
                  <a:lnTo>
                    <a:pt x="436880" y="367294"/>
                  </a:lnTo>
                  <a:lnTo>
                    <a:pt x="427990" y="376145"/>
                  </a:lnTo>
                  <a:lnTo>
                    <a:pt x="422910" y="381806"/>
                  </a:lnTo>
                  <a:lnTo>
                    <a:pt x="417830" y="386716"/>
                  </a:lnTo>
                  <a:lnTo>
                    <a:pt x="412750" y="393315"/>
                  </a:lnTo>
                  <a:lnTo>
                    <a:pt x="410210" y="397318"/>
                  </a:lnTo>
                  <a:lnTo>
                    <a:pt x="405130" y="401321"/>
                  </a:lnTo>
                  <a:lnTo>
                    <a:pt x="402590" y="405325"/>
                  </a:lnTo>
                  <a:lnTo>
                    <a:pt x="402590" y="152460"/>
                  </a:lnTo>
                  <a:lnTo>
                    <a:pt x="407670" y="147868"/>
                  </a:lnTo>
                  <a:lnTo>
                    <a:pt x="419100" y="138110"/>
                  </a:lnTo>
                  <a:lnTo>
                    <a:pt x="419100" y="101081"/>
                  </a:lnTo>
                  <a:lnTo>
                    <a:pt x="439420" y="121097"/>
                  </a:lnTo>
                  <a:lnTo>
                    <a:pt x="450850" y="112277"/>
                  </a:lnTo>
                  <a:lnTo>
                    <a:pt x="454660" y="109110"/>
                  </a:lnTo>
                  <a:lnTo>
                    <a:pt x="454660" y="348279"/>
                  </a:lnTo>
                  <a:lnTo>
                    <a:pt x="476250" y="365292"/>
                  </a:lnTo>
                  <a:lnTo>
                    <a:pt x="478790" y="368295"/>
                  </a:lnTo>
                  <a:close/>
                </a:path>
                <a:path w="698500" h="582930">
                  <a:moveTo>
                    <a:pt x="533400" y="321257"/>
                  </a:moveTo>
                  <a:lnTo>
                    <a:pt x="530860" y="327262"/>
                  </a:lnTo>
                  <a:lnTo>
                    <a:pt x="524510" y="333267"/>
                  </a:lnTo>
                  <a:lnTo>
                    <a:pt x="516890" y="334268"/>
                  </a:lnTo>
                  <a:lnTo>
                    <a:pt x="510540" y="329264"/>
                  </a:lnTo>
                  <a:lnTo>
                    <a:pt x="492760" y="313251"/>
                  </a:lnTo>
                  <a:lnTo>
                    <a:pt x="482600" y="322242"/>
                  </a:lnTo>
                  <a:lnTo>
                    <a:pt x="472440" y="331140"/>
                  </a:lnTo>
                  <a:lnTo>
                    <a:pt x="463550" y="339850"/>
                  </a:lnTo>
                  <a:lnTo>
                    <a:pt x="454660" y="348279"/>
                  </a:lnTo>
                  <a:lnTo>
                    <a:pt x="454660" y="109110"/>
                  </a:lnTo>
                  <a:lnTo>
                    <a:pt x="461010" y="103833"/>
                  </a:lnTo>
                  <a:lnTo>
                    <a:pt x="472440" y="95764"/>
                  </a:lnTo>
                  <a:lnTo>
                    <a:pt x="483870" y="88070"/>
                  </a:lnTo>
                  <a:lnTo>
                    <a:pt x="483870" y="51567"/>
                  </a:lnTo>
                  <a:lnTo>
                    <a:pt x="505460" y="73058"/>
                  </a:lnTo>
                  <a:lnTo>
                    <a:pt x="506730" y="73058"/>
                  </a:lnTo>
                  <a:lnTo>
                    <a:pt x="509270" y="71056"/>
                  </a:lnTo>
                  <a:lnTo>
                    <a:pt x="513080" y="68891"/>
                  </a:lnTo>
                  <a:lnTo>
                    <a:pt x="513080" y="296237"/>
                  </a:lnTo>
                  <a:lnTo>
                    <a:pt x="527050" y="309248"/>
                  </a:lnTo>
                  <a:lnTo>
                    <a:pt x="530860" y="311249"/>
                  </a:lnTo>
                  <a:lnTo>
                    <a:pt x="532130" y="314252"/>
                  </a:lnTo>
                  <a:lnTo>
                    <a:pt x="532130" y="318255"/>
                  </a:lnTo>
                  <a:lnTo>
                    <a:pt x="533400" y="321257"/>
                  </a:lnTo>
                  <a:close/>
                </a:path>
                <a:path w="698500" h="582930">
                  <a:moveTo>
                    <a:pt x="483870" y="51567"/>
                  </a:moveTo>
                  <a:lnTo>
                    <a:pt x="483870" y="88070"/>
                  </a:lnTo>
                  <a:lnTo>
                    <a:pt x="458470" y="63050"/>
                  </a:lnTo>
                  <a:lnTo>
                    <a:pt x="458470" y="54043"/>
                  </a:lnTo>
                  <a:lnTo>
                    <a:pt x="463550" y="49039"/>
                  </a:lnTo>
                  <a:lnTo>
                    <a:pt x="464820" y="46036"/>
                  </a:lnTo>
                  <a:lnTo>
                    <a:pt x="468630" y="45036"/>
                  </a:lnTo>
                  <a:lnTo>
                    <a:pt x="474980" y="45036"/>
                  </a:lnTo>
                  <a:lnTo>
                    <a:pt x="481330" y="49039"/>
                  </a:lnTo>
                  <a:lnTo>
                    <a:pt x="483870" y="51567"/>
                  </a:lnTo>
                  <a:close/>
                </a:path>
                <a:path w="698500" h="582930">
                  <a:moveTo>
                    <a:pt x="581660" y="268215"/>
                  </a:moveTo>
                  <a:lnTo>
                    <a:pt x="581660" y="281225"/>
                  </a:lnTo>
                  <a:lnTo>
                    <a:pt x="580390" y="283227"/>
                  </a:lnTo>
                  <a:lnTo>
                    <a:pt x="580390" y="284227"/>
                  </a:lnTo>
                  <a:lnTo>
                    <a:pt x="574040" y="290232"/>
                  </a:lnTo>
                  <a:lnTo>
                    <a:pt x="565150" y="290232"/>
                  </a:lnTo>
                  <a:lnTo>
                    <a:pt x="546100" y="271217"/>
                  </a:lnTo>
                  <a:lnTo>
                    <a:pt x="537210" y="276815"/>
                  </a:lnTo>
                  <a:lnTo>
                    <a:pt x="529590" y="282976"/>
                  </a:lnTo>
                  <a:lnTo>
                    <a:pt x="520700" y="289513"/>
                  </a:lnTo>
                  <a:lnTo>
                    <a:pt x="513080" y="296237"/>
                  </a:lnTo>
                  <a:lnTo>
                    <a:pt x="513080" y="68891"/>
                  </a:lnTo>
                  <a:lnTo>
                    <a:pt x="516890" y="66725"/>
                  </a:lnTo>
                  <a:lnTo>
                    <a:pt x="523240" y="62675"/>
                  </a:lnTo>
                  <a:lnTo>
                    <a:pt x="537210" y="55044"/>
                  </a:lnTo>
                  <a:lnTo>
                    <a:pt x="537210" y="14011"/>
                  </a:lnTo>
                  <a:lnTo>
                    <a:pt x="538480" y="14011"/>
                  </a:lnTo>
                  <a:lnTo>
                    <a:pt x="542290" y="16012"/>
                  </a:lnTo>
                  <a:lnTo>
                    <a:pt x="543560" y="19015"/>
                  </a:lnTo>
                  <a:lnTo>
                    <a:pt x="562610" y="43034"/>
                  </a:lnTo>
                  <a:lnTo>
                    <a:pt x="567690" y="41318"/>
                  </a:lnTo>
                  <a:lnTo>
                    <a:pt x="567690" y="256205"/>
                  </a:lnTo>
                  <a:lnTo>
                    <a:pt x="577850" y="266213"/>
                  </a:lnTo>
                  <a:lnTo>
                    <a:pt x="581660" y="268215"/>
                  </a:lnTo>
                  <a:close/>
                </a:path>
                <a:path w="698500" h="582930">
                  <a:moveTo>
                    <a:pt x="537210" y="14011"/>
                  </a:moveTo>
                  <a:lnTo>
                    <a:pt x="537210" y="55044"/>
                  </a:lnTo>
                  <a:lnTo>
                    <a:pt x="521970" y="36028"/>
                  </a:lnTo>
                  <a:lnTo>
                    <a:pt x="518160" y="30024"/>
                  </a:lnTo>
                  <a:lnTo>
                    <a:pt x="518160" y="22017"/>
                  </a:lnTo>
                  <a:lnTo>
                    <a:pt x="527050" y="15012"/>
                  </a:lnTo>
                  <a:lnTo>
                    <a:pt x="530860" y="14011"/>
                  </a:lnTo>
                  <a:lnTo>
                    <a:pt x="537210" y="14011"/>
                  </a:lnTo>
                  <a:close/>
                </a:path>
                <a:path w="698500" h="582930">
                  <a:moveTo>
                    <a:pt x="638810" y="240192"/>
                  </a:moveTo>
                  <a:lnTo>
                    <a:pt x="638810" y="250200"/>
                  </a:lnTo>
                  <a:lnTo>
                    <a:pt x="636270" y="252202"/>
                  </a:lnTo>
                  <a:lnTo>
                    <a:pt x="636270" y="253203"/>
                  </a:lnTo>
                  <a:lnTo>
                    <a:pt x="629920" y="259207"/>
                  </a:lnTo>
                  <a:lnTo>
                    <a:pt x="621030" y="259207"/>
                  </a:lnTo>
                  <a:lnTo>
                    <a:pt x="598170" y="236189"/>
                  </a:lnTo>
                  <a:lnTo>
                    <a:pt x="584200" y="245822"/>
                  </a:lnTo>
                  <a:lnTo>
                    <a:pt x="576580" y="250966"/>
                  </a:lnTo>
                  <a:lnTo>
                    <a:pt x="567690" y="256205"/>
                  </a:lnTo>
                  <a:lnTo>
                    <a:pt x="567690" y="41318"/>
                  </a:lnTo>
                  <a:lnTo>
                    <a:pt x="571500" y="40032"/>
                  </a:lnTo>
                  <a:lnTo>
                    <a:pt x="586740" y="38030"/>
                  </a:lnTo>
                  <a:lnTo>
                    <a:pt x="593090" y="12009"/>
                  </a:lnTo>
                  <a:lnTo>
                    <a:pt x="595630" y="5004"/>
                  </a:lnTo>
                  <a:lnTo>
                    <a:pt x="601980" y="0"/>
                  </a:lnTo>
                  <a:lnTo>
                    <a:pt x="609600" y="2001"/>
                  </a:lnTo>
                  <a:lnTo>
                    <a:pt x="612140" y="3002"/>
                  </a:lnTo>
                  <a:lnTo>
                    <a:pt x="614680" y="4336"/>
                  </a:lnTo>
                  <a:lnTo>
                    <a:pt x="614680" y="40032"/>
                  </a:lnTo>
                  <a:lnTo>
                    <a:pt x="619760" y="41633"/>
                  </a:lnTo>
                  <a:lnTo>
                    <a:pt x="619760" y="220176"/>
                  </a:lnTo>
                  <a:lnTo>
                    <a:pt x="635000" y="235188"/>
                  </a:lnTo>
                  <a:lnTo>
                    <a:pt x="637540" y="237190"/>
                  </a:lnTo>
                  <a:lnTo>
                    <a:pt x="638810" y="240192"/>
                  </a:lnTo>
                  <a:close/>
                </a:path>
                <a:path w="698500" h="582930">
                  <a:moveTo>
                    <a:pt x="619760" y="11008"/>
                  </a:moveTo>
                  <a:lnTo>
                    <a:pt x="619760" y="18014"/>
                  </a:lnTo>
                  <a:lnTo>
                    <a:pt x="614680" y="40032"/>
                  </a:lnTo>
                  <a:lnTo>
                    <a:pt x="614680" y="4336"/>
                  </a:lnTo>
                  <a:lnTo>
                    <a:pt x="615950" y="5004"/>
                  </a:lnTo>
                  <a:lnTo>
                    <a:pt x="619760" y="11008"/>
                  </a:lnTo>
                  <a:close/>
                </a:path>
                <a:path w="698500" h="582930">
                  <a:moveTo>
                    <a:pt x="676910" y="211169"/>
                  </a:moveTo>
                  <a:lnTo>
                    <a:pt x="676910" y="218174"/>
                  </a:lnTo>
                  <a:lnTo>
                    <a:pt x="674370" y="221177"/>
                  </a:lnTo>
                  <a:lnTo>
                    <a:pt x="674370" y="222178"/>
                  </a:lnTo>
                  <a:lnTo>
                    <a:pt x="673100" y="224179"/>
                  </a:lnTo>
                  <a:lnTo>
                    <a:pt x="669290" y="226181"/>
                  </a:lnTo>
                  <a:lnTo>
                    <a:pt x="666750" y="227182"/>
                  </a:lnTo>
                  <a:lnTo>
                    <a:pt x="659130" y="227182"/>
                  </a:lnTo>
                  <a:lnTo>
                    <a:pt x="656590" y="225180"/>
                  </a:lnTo>
                  <a:lnTo>
                    <a:pt x="632460" y="210168"/>
                  </a:lnTo>
                  <a:lnTo>
                    <a:pt x="619760" y="220176"/>
                  </a:lnTo>
                  <a:lnTo>
                    <a:pt x="619760" y="41633"/>
                  </a:lnTo>
                  <a:lnTo>
                    <a:pt x="627380" y="44035"/>
                  </a:lnTo>
                  <a:lnTo>
                    <a:pt x="633730" y="47037"/>
                  </a:lnTo>
                  <a:lnTo>
                    <a:pt x="652780" y="26396"/>
                  </a:lnTo>
                  <a:lnTo>
                    <a:pt x="652780" y="66052"/>
                  </a:lnTo>
                  <a:lnTo>
                    <a:pt x="654050" y="67053"/>
                  </a:lnTo>
                  <a:lnTo>
                    <a:pt x="654050" y="193154"/>
                  </a:lnTo>
                  <a:lnTo>
                    <a:pt x="670560" y="203162"/>
                  </a:lnTo>
                  <a:lnTo>
                    <a:pt x="674370" y="205164"/>
                  </a:lnTo>
                  <a:lnTo>
                    <a:pt x="676910" y="211169"/>
                  </a:lnTo>
                  <a:close/>
                </a:path>
                <a:path w="698500" h="582930">
                  <a:moveTo>
                    <a:pt x="675640" y="41032"/>
                  </a:moveTo>
                  <a:lnTo>
                    <a:pt x="671830" y="46036"/>
                  </a:lnTo>
                  <a:lnTo>
                    <a:pt x="671830" y="47037"/>
                  </a:lnTo>
                  <a:lnTo>
                    <a:pt x="652780" y="66052"/>
                  </a:lnTo>
                  <a:lnTo>
                    <a:pt x="652780" y="26396"/>
                  </a:lnTo>
                  <a:lnTo>
                    <a:pt x="654050" y="25020"/>
                  </a:lnTo>
                  <a:lnTo>
                    <a:pt x="659130" y="21016"/>
                  </a:lnTo>
                  <a:lnTo>
                    <a:pt x="668020" y="21016"/>
                  </a:lnTo>
                  <a:lnTo>
                    <a:pt x="669290" y="21517"/>
                  </a:lnTo>
                  <a:lnTo>
                    <a:pt x="669290" y="29023"/>
                  </a:lnTo>
                  <a:lnTo>
                    <a:pt x="674370" y="33026"/>
                  </a:lnTo>
                  <a:lnTo>
                    <a:pt x="675640" y="41032"/>
                  </a:lnTo>
                  <a:close/>
                </a:path>
                <a:path w="698500" h="582930">
                  <a:moveTo>
                    <a:pt x="698500" y="154443"/>
                  </a:moveTo>
                  <a:lnTo>
                    <a:pt x="698500" y="181519"/>
                  </a:lnTo>
                  <a:lnTo>
                    <a:pt x="697230" y="181145"/>
                  </a:lnTo>
                  <a:lnTo>
                    <a:pt x="669290" y="175140"/>
                  </a:lnTo>
                  <a:lnTo>
                    <a:pt x="664210" y="182146"/>
                  </a:lnTo>
                  <a:lnTo>
                    <a:pt x="659130" y="188150"/>
                  </a:lnTo>
                  <a:lnTo>
                    <a:pt x="654050" y="193154"/>
                  </a:lnTo>
                  <a:lnTo>
                    <a:pt x="654050" y="67053"/>
                  </a:lnTo>
                  <a:lnTo>
                    <a:pt x="657860" y="70056"/>
                  </a:lnTo>
                  <a:lnTo>
                    <a:pt x="661670" y="74059"/>
                  </a:lnTo>
                  <a:lnTo>
                    <a:pt x="671830" y="90072"/>
                  </a:lnTo>
                  <a:lnTo>
                    <a:pt x="674370" y="96077"/>
                  </a:lnTo>
                  <a:lnTo>
                    <a:pt x="679450" y="95173"/>
                  </a:lnTo>
                  <a:lnTo>
                    <a:pt x="679450" y="150120"/>
                  </a:lnTo>
                  <a:lnTo>
                    <a:pt x="698500" y="154443"/>
                  </a:lnTo>
                  <a:close/>
                </a:path>
                <a:path w="698500" h="582930">
                  <a:moveTo>
                    <a:pt x="670560" y="22017"/>
                  </a:moveTo>
                  <a:lnTo>
                    <a:pt x="669290" y="29023"/>
                  </a:lnTo>
                  <a:lnTo>
                    <a:pt x="669290" y="21517"/>
                  </a:lnTo>
                  <a:lnTo>
                    <a:pt x="670560" y="22017"/>
                  </a:lnTo>
                  <a:close/>
                </a:path>
                <a:path w="698500" h="582930">
                  <a:moveTo>
                    <a:pt x="698500" y="91785"/>
                  </a:moveTo>
                  <a:lnTo>
                    <a:pt x="698500" y="118904"/>
                  </a:lnTo>
                  <a:lnTo>
                    <a:pt x="680720" y="122097"/>
                  </a:lnTo>
                  <a:lnTo>
                    <a:pt x="680720" y="143349"/>
                  </a:lnTo>
                  <a:lnTo>
                    <a:pt x="679450" y="150120"/>
                  </a:lnTo>
                  <a:lnTo>
                    <a:pt x="679450" y="95173"/>
                  </a:lnTo>
                  <a:lnTo>
                    <a:pt x="698500" y="91785"/>
                  </a:lnTo>
                  <a:close/>
                </a:path>
              </a:pathLst>
            </a:custGeom>
            <a:solidFill>
              <a:srgbClr val="008599"/>
            </a:solidFill>
          </p:spPr>
          <p:txBody>
            <a:bodyPr wrap="square" lIns="0" tIns="0" rIns="0" bIns="0" rtlCol="0"/>
            <a:lstStyle/>
            <a:p>
              <a:endParaRPr/>
            </a:p>
          </p:txBody>
        </p:sp>
        <p:sp>
          <p:nvSpPr>
            <p:cNvPr id="44" name="object 44"/>
            <p:cNvSpPr/>
            <p:nvPr/>
          </p:nvSpPr>
          <p:spPr>
            <a:xfrm>
              <a:off x="234784" y="1695780"/>
              <a:ext cx="287655" cy="379095"/>
            </a:xfrm>
            <a:custGeom>
              <a:avLst/>
              <a:gdLst/>
              <a:ahLst/>
              <a:cxnLst/>
              <a:rect l="l" t="t" r="r" b="b"/>
              <a:pathLst>
                <a:path w="287655" h="379094">
                  <a:moveTo>
                    <a:pt x="25692" y="361467"/>
                  </a:moveTo>
                  <a:lnTo>
                    <a:pt x="22910" y="354355"/>
                  </a:lnTo>
                  <a:lnTo>
                    <a:pt x="11328" y="350393"/>
                  </a:lnTo>
                  <a:lnTo>
                    <a:pt x="4724" y="354291"/>
                  </a:lnTo>
                  <a:lnTo>
                    <a:pt x="2362" y="361086"/>
                  </a:lnTo>
                  <a:lnTo>
                    <a:pt x="0" y="367880"/>
                  </a:lnTo>
                  <a:lnTo>
                    <a:pt x="2781" y="374992"/>
                  </a:lnTo>
                  <a:lnTo>
                    <a:pt x="14363" y="378955"/>
                  </a:lnTo>
                  <a:lnTo>
                    <a:pt x="20967" y="375056"/>
                  </a:lnTo>
                  <a:lnTo>
                    <a:pt x="25692" y="361467"/>
                  </a:lnTo>
                  <a:close/>
                </a:path>
                <a:path w="287655" h="379094">
                  <a:moveTo>
                    <a:pt x="89941" y="244830"/>
                  </a:moveTo>
                  <a:lnTo>
                    <a:pt x="82232" y="236740"/>
                  </a:lnTo>
                  <a:lnTo>
                    <a:pt x="61226" y="234365"/>
                  </a:lnTo>
                  <a:lnTo>
                    <a:pt x="51879" y="240512"/>
                  </a:lnTo>
                  <a:lnTo>
                    <a:pt x="50863" y="249301"/>
                  </a:lnTo>
                  <a:lnTo>
                    <a:pt x="49860" y="258089"/>
                  </a:lnTo>
                  <a:lnTo>
                    <a:pt x="57556" y="266179"/>
                  </a:lnTo>
                  <a:lnTo>
                    <a:pt x="78574" y="268566"/>
                  </a:lnTo>
                  <a:lnTo>
                    <a:pt x="87922" y="262407"/>
                  </a:lnTo>
                  <a:lnTo>
                    <a:pt x="89941" y="244830"/>
                  </a:lnTo>
                  <a:close/>
                </a:path>
                <a:path w="287655" h="379094">
                  <a:moveTo>
                    <a:pt x="287210" y="41948"/>
                  </a:moveTo>
                  <a:lnTo>
                    <a:pt x="261912" y="2184"/>
                  </a:lnTo>
                  <a:lnTo>
                    <a:pt x="249643" y="0"/>
                  </a:lnTo>
                  <a:lnTo>
                    <a:pt x="238277" y="2286"/>
                  </a:lnTo>
                  <a:lnTo>
                    <a:pt x="229247" y="9042"/>
                  </a:lnTo>
                  <a:lnTo>
                    <a:pt x="224383" y="19177"/>
                  </a:lnTo>
                  <a:lnTo>
                    <a:pt x="224396" y="30695"/>
                  </a:lnTo>
                  <a:lnTo>
                    <a:pt x="229006" y="42189"/>
                  </a:lnTo>
                  <a:lnTo>
                    <a:pt x="237934" y="52273"/>
                  </a:lnTo>
                  <a:lnTo>
                    <a:pt x="249682" y="58940"/>
                  </a:lnTo>
                  <a:lnTo>
                    <a:pt x="261950" y="61125"/>
                  </a:lnTo>
                  <a:lnTo>
                    <a:pt x="273316" y="58839"/>
                  </a:lnTo>
                  <a:lnTo>
                    <a:pt x="282346" y="52082"/>
                  </a:lnTo>
                  <a:lnTo>
                    <a:pt x="287210" y="41948"/>
                  </a:lnTo>
                  <a:close/>
                </a:path>
              </a:pathLst>
            </a:custGeom>
            <a:solidFill>
              <a:srgbClr val="55C5CC"/>
            </a:solidFill>
          </p:spPr>
          <p:txBody>
            <a:bodyPr wrap="square" lIns="0" tIns="0" rIns="0" bIns="0" rtlCol="0"/>
            <a:lstStyle/>
            <a:p>
              <a:endParaRPr/>
            </a:p>
          </p:txBody>
        </p:sp>
        <p:sp>
          <p:nvSpPr>
            <p:cNvPr id="45" name="object 45"/>
            <p:cNvSpPr/>
            <p:nvPr/>
          </p:nvSpPr>
          <p:spPr>
            <a:xfrm>
              <a:off x="593782" y="1648821"/>
              <a:ext cx="68558" cy="68054"/>
            </a:xfrm>
            <a:prstGeom prst="rect">
              <a:avLst/>
            </a:prstGeom>
            <a:blipFill>
              <a:blip r:embed="rId22" cstate="print"/>
              <a:stretch>
                <a:fillRect/>
              </a:stretch>
            </a:blipFill>
          </p:spPr>
          <p:txBody>
            <a:bodyPr wrap="square" lIns="0" tIns="0" rIns="0" bIns="0" rtlCol="0"/>
            <a:lstStyle/>
            <a:p>
              <a:endParaRPr/>
            </a:p>
          </p:txBody>
        </p:sp>
        <p:sp>
          <p:nvSpPr>
            <p:cNvPr id="46" name="object 46"/>
            <p:cNvSpPr/>
            <p:nvPr/>
          </p:nvSpPr>
          <p:spPr>
            <a:xfrm>
              <a:off x="202463" y="1810956"/>
              <a:ext cx="167640" cy="193040"/>
            </a:xfrm>
            <a:custGeom>
              <a:avLst/>
              <a:gdLst/>
              <a:ahLst/>
              <a:cxnLst/>
              <a:rect l="l" t="t" r="r" b="b"/>
              <a:pathLst>
                <a:path w="167640" h="193039">
                  <a:moveTo>
                    <a:pt x="34328" y="165696"/>
                  </a:moveTo>
                  <a:lnTo>
                    <a:pt x="28079" y="156870"/>
                  </a:lnTo>
                  <a:lnTo>
                    <a:pt x="10363" y="154863"/>
                  </a:lnTo>
                  <a:lnTo>
                    <a:pt x="2273" y="162077"/>
                  </a:lnTo>
                  <a:lnTo>
                    <a:pt x="1130" y="171958"/>
                  </a:lnTo>
                  <a:lnTo>
                    <a:pt x="0" y="181838"/>
                  </a:lnTo>
                  <a:lnTo>
                    <a:pt x="6248" y="190665"/>
                  </a:lnTo>
                  <a:lnTo>
                    <a:pt x="23964" y="192671"/>
                  </a:lnTo>
                  <a:lnTo>
                    <a:pt x="32054" y="185470"/>
                  </a:lnTo>
                  <a:lnTo>
                    <a:pt x="34328" y="165696"/>
                  </a:lnTo>
                  <a:close/>
                </a:path>
                <a:path w="167640" h="193039">
                  <a:moveTo>
                    <a:pt x="167487" y="24015"/>
                  </a:moveTo>
                  <a:lnTo>
                    <a:pt x="165582" y="14668"/>
                  </a:lnTo>
                  <a:lnTo>
                    <a:pt x="160401" y="7035"/>
                  </a:lnTo>
                  <a:lnTo>
                    <a:pt x="152704" y="1892"/>
                  </a:lnTo>
                  <a:lnTo>
                    <a:pt x="143294" y="0"/>
                  </a:lnTo>
                  <a:lnTo>
                    <a:pt x="133870" y="1892"/>
                  </a:lnTo>
                  <a:lnTo>
                    <a:pt x="126174" y="7035"/>
                  </a:lnTo>
                  <a:lnTo>
                    <a:pt x="120992" y="14668"/>
                  </a:lnTo>
                  <a:lnTo>
                    <a:pt x="119100" y="24015"/>
                  </a:lnTo>
                  <a:lnTo>
                    <a:pt x="120992" y="33375"/>
                  </a:lnTo>
                  <a:lnTo>
                    <a:pt x="126174" y="41008"/>
                  </a:lnTo>
                  <a:lnTo>
                    <a:pt x="133870" y="46151"/>
                  </a:lnTo>
                  <a:lnTo>
                    <a:pt x="143294" y="48044"/>
                  </a:lnTo>
                  <a:lnTo>
                    <a:pt x="152704" y="46151"/>
                  </a:lnTo>
                  <a:lnTo>
                    <a:pt x="160401" y="41008"/>
                  </a:lnTo>
                  <a:lnTo>
                    <a:pt x="165582" y="33375"/>
                  </a:lnTo>
                  <a:lnTo>
                    <a:pt x="167487" y="24015"/>
                  </a:lnTo>
                  <a:close/>
                </a:path>
              </a:pathLst>
            </a:custGeom>
            <a:solidFill>
              <a:srgbClr val="55C5CC"/>
            </a:solidFill>
          </p:spPr>
          <p:txBody>
            <a:bodyPr wrap="square" lIns="0" tIns="0" rIns="0" bIns="0" rtlCol="0"/>
            <a:lstStyle/>
            <a:p>
              <a:endParaRPr/>
            </a:p>
          </p:txBody>
        </p:sp>
      </p:grpSp>
      <p:sp>
        <p:nvSpPr>
          <p:cNvPr id="47" name="object 47"/>
          <p:cNvSpPr txBox="1"/>
          <p:nvPr/>
        </p:nvSpPr>
        <p:spPr>
          <a:xfrm>
            <a:off x="1072793" y="1793874"/>
            <a:ext cx="9385935" cy="4368504"/>
          </a:xfrm>
          <a:prstGeom prst="rect">
            <a:avLst/>
          </a:prstGeom>
        </p:spPr>
        <p:txBody>
          <a:bodyPr vert="horz" wrap="square" lIns="0" tIns="69215" rIns="0" bIns="0" rtlCol="0">
            <a:spAutoFit/>
          </a:bodyPr>
          <a:lstStyle/>
          <a:p>
            <a:pPr marL="12700" marR="122555">
              <a:lnSpc>
                <a:spcPts val="1820"/>
              </a:lnSpc>
              <a:spcBef>
                <a:spcPts val="545"/>
              </a:spcBef>
            </a:pPr>
            <a:r>
              <a:rPr lang="es-ES" sz="1900" spc="-5" dirty="0">
                <a:solidFill>
                  <a:srgbClr val="404040"/>
                </a:solidFill>
                <a:latin typeface="Arial"/>
                <a:cs typeface="Arial"/>
              </a:rPr>
              <a:t>La ley también incluye una disposición de presunción refutable. La presunción refutable es un principio legal que significa que algo se tiene por cierto a menos que alguien demuestre lo contrario.</a:t>
            </a:r>
            <a:endParaRPr sz="1900" dirty="0">
              <a:latin typeface="Arial"/>
              <a:cs typeface="Arial"/>
            </a:endParaRPr>
          </a:p>
          <a:p>
            <a:pPr>
              <a:lnSpc>
                <a:spcPct val="100000"/>
              </a:lnSpc>
              <a:spcBef>
                <a:spcPts val="55"/>
              </a:spcBef>
            </a:pPr>
            <a:endParaRPr sz="2900" dirty="0">
              <a:latin typeface="Arial"/>
              <a:cs typeface="Arial"/>
            </a:endParaRPr>
          </a:p>
          <a:p>
            <a:pPr marL="12700">
              <a:lnSpc>
                <a:spcPct val="100000"/>
              </a:lnSpc>
            </a:pPr>
            <a:r>
              <a:rPr lang="es-VE" sz="1900" spc="-5" dirty="0">
                <a:solidFill>
                  <a:srgbClr val="404040"/>
                </a:solidFill>
                <a:latin typeface="Arial"/>
                <a:cs typeface="Arial"/>
              </a:rPr>
              <a:t>Si usted</a:t>
            </a:r>
            <a:endParaRPr sz="1900" dirty="0">
              <a:latin typeface="Arial"/>
              <a:cs typeface="Arial"/>
            </a:endParaRPr>
          </a:p>
          <a:p>
            <a:pPr marL="698500" indent="-229235">
              <a:lnSpc>
                <a:spcPct val="100000"/>
              </a:lnSpc>
              <a:spcBef>
                <a:spcPts val="50"/>
              </a:spcBef>
              <a:buChar char="•"/>
              <a:tabLst>
                <a:tab pos="698500" algn="l"/>
                <a:tab pos="699135" algn="l"/>
              </a:tabLst>
            </a:pPr>
            <a:r>
              <a:rPr lang="es-VE" sz="1900" spc="-5" dirty="0">
                <a:solidFill>
                  <a:srgbClr val="404040"/>
                </a:solidFill>
                <a:latin typeface="Arial"/>
                <a:cs typeface="Arial"/>
              </a:rPr>
              <a:t>Presenta una queja</a:t>
            </a:r>
            <a:endParaRPr sz="1900" dirty="0">
              <a:latin typeface="Arial"/>
              <a:cs typeface="Arial"/>
            </a:endParaRPr>
          </a:p>
          <a:p>
            <a:pPr marL="698500" indent="-229235">
              <a:lnSpc>
                <a:spcPct val="100000"/>
              </a:lnSpc>
              <a:spcBef>
                <a:spcPts val="40"/>
              </a:spcBef>
              <a:buChar char="•"/>
              <a:tabLst>
                <a:tab pos="698500" algn="l"/>
                <a:tab pos="699135" algn="l"/>
              </a:tabLst>
            </a:pPr>
            <a:r>
              <a:rPr lang="es-VE" sz="1900" spc="-5" dirty="0">
                <a:solidFill>
                  <a:srgbClr val="404040"/>
                </a:solidFill>
                <a:latin typeface="Arial"/>
                <a:cs typeface="Arial"/>
              </a:rPr>
              <a:t>Coopera con una investigación</a:t>
            </a:r>
            <a:endParaRPr sz="1900" dirty="0">
              <a:latin typeface="Arial"/>
              <a:cs typeface="Arial"/>
            </a:endParaRPr>
          </a:p>
          <a:p>
            <a:pPr marL="698500" indent="-229235">
              <a:lnSpc>
                <a:spcPct val="100000"/>
              </a:lnSpc>
              <a:spcBef>
                <a:spcPts val="40"/>
              </a:spcBef>
              <a:buChar char="•"/>
              <a:tabLst>
                <a:tab pos="698500" algn="l"/>
                <a:tab pos="699135" algn="l"/>
              </a:tabLst>
            </a:pPr>
            <a:r>
              <a:rPr lang="es-ES" sz="1900" spc="-5" dirty="0">
                <a:solidFill>
                  <a:srgbClr val="404040"/>
                </a:solidFill>
                <a:latin typeface="Arial"/>
                <a:cs typeface="Arial"/>
              </a:rPr>
              <a:t>Informa a otros sobre una supuesta infracción, o</a:t>
            </a:r>
            <a:endParaRPr sz="1900" dirty="0">
              <a:latin typeface="Arial"/>
              <a:cs typeface="Arial"/>
            </a:endParaRPr>
          </a:p>
          <a:p>
            <a:pPr marL="698500" indent="-229235">
              <a:lnSpc>
                <a:spcPct val="100000"/>
              </a:lnSpc>
              <a:spcBef>
                <a:spcPts val="50"/>
              </a:spcBef>
              <a:buChar char="•"/>
              <a:tabLst>
                <a:tab pos="698500" algn="l"/>
                <a:tab pos="699135" algn="l"/>
              </a:tabLst>
            </a:pPr>
            <a:r>
              <a:rPr lang="es-ES" sz="1900" spc="-5" dirty="0">
                <a:solidFill>
                  <a:srgbClr val="404040"/>
                </a:solidFill>
                <a:latin typeface="Arial"/>
                <a:cs typeface="Arial"/>
              </a:rPr>
              <a:t>Informa a otros de sus derechos.</a:t>
            </a:r>
            <a:endParaRPr sz="1900" dirty="0">
              <a:latin typeface="Arial"/>
              <a:cs typeface="Arial"/>
            </a:endParaRPr>
          </a:p>
          <a:p>
            <a:pPr marL="12700" marR="666115">
              <a:lnSpc>
                <a:spcPts val="1820"/>
              </a:lnSpc>
              <a:spcBef>
                <a:spcPts val="985"/>
              </a:spcBef>
            </a:pPr>
            <a:r>
              <a:rPr lang="es-ES" sz="1900" spc="-5" dirty="0">
                <a:solidFill>
                  <a:srgbClr val="404040"/>
                </a:solidFill>
                <a:latin typeface="Arial"/>
                <a:cs typeface="Arial"/>
              </a:rPr>
              <a:t>y luego, dentro de los 90 días, su empleador toma una acción adversa en su contra, la ley requiere que NJDOL suponga que ha habido represalias ilegales. Entonces, su empleador tendría que demostrar lo contrario.</a:t>
            </a:r>
            <a:endParaRPr sz="1900" dirty="0">
              <a:latin typeface="Arial"/>
              <a:cs typeface="Arial"/>
            </a:endParaRPr>
          </a:p>
          <a:p>
            <a:pPr>
              <a:lnSpc>
                <a:spcPct val="100000"/>
              </a:lnSpc>
              <a:spcBef>
                <a:spcPts val="20"/>
              </a:spcBef>
            </a:pPr>
            <a:endParaRPr sz="2450" dirty="0">
              <a:latin typeface="Arial"/>
              <a:cs typeface="Arial"/>
            </a:endParaRPr>
          </a:p>
          <a:p>
            <a:pPr marL="12700" marR="5080">
              <a:lnSpc>
                <a:spcPts val="1820"/>
              </a:lnSpc>
            </a:pPr>
            <a:r>
              <a:rPr lang="es-ES" sz="1900" spc="-5" dirty="0">
                <a:solidFill>
                  <a:srgbClr val="404040"/>
                </a:solidFill>
                <a:latin typeface="Arial"/>
                <a:cs typeface="Arial"/>
              </a:rPr>
              <a:t>En términos legales, una acción “adversa” generalmente significa que disuadiría a un trabajador razonable de ejercer sus derechos.</a:t>
            </a:r>
            <a:endParaRPr sz="1900" dirty="0">
              <a:latin typeface="Arial"/>
              <a:cs typeface="Arial"/>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2"/>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5" name="Google Shape;285;p22"/>
          <p:cNvSpPr txBox="1"/>
          <p:nvPr/>
        </p:nvSpPr>
        <p:spPr>
          <a:xfrm>
            <a:off x="739592" y="365125"/>
            <a:ext cx="11452408" cy="115439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rgbClr val="595959"/>
              </a:buClr>
              <a:buSzPct val="100000"/>
              <a:buFont typeface="Libre Franklin"/>
              <a:buNone/>
            </a:pPr>
            <a:r>
              <a:rPr lang="es" sz="6000" b="0" i="0" u="none" strike="noStrike" cap="none">
                <a:solidFill>
                  <a:srgbClr val="595959"/>
                </a:solidFill>
                <a:latin typeface="Libre Franklin"/>
                <a:ea typeface="Libre Franklin"/>
                <a:cs typeface="Libre Franklin"/>
                <a:sym typeface="Libre Franklin"/>
              </a:rPr>
              <a:t>¿Qué sucede con la licencia por enfermedad no usada?</a:t>
            </a:r>
            <a:endParaRPr sz="6000" b="0" i="0" u="none" strike="noStrike" cap="none">
              <a:solidFill>
                <a:srgbClr val="595959"/>
              </a:solidFill>
              <a:latin typeface="Libre Franklin"/>
              <a:ea typeface="Libre Franklin"/>
              <a:cs typeface="Libre Franklin"/>
              <a:sym typeface="Libre Franklin"/>
            </a:endParaRPr>
          </a:p>
        </p:txBody>
      </p:sp>
      <p:pic>
        <p:nvPicPr>
          <p:cNvPr id="286" name="Google Shape;286;p22"/>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287" name="Google Shape;287;p22"/>
          <p:cNvSpPr txBox="1">
            <a:spLocks noGrp="1"/>
          </p:cNvSpPr>
          <p:nvPr>
            <p:ph type="body" idx="1"/>
          </p:nvPr>
        </p:nvSpPr>
        <p:spPr>
          <a:xfrm>
            <a:off x="1021976" y="1825625"/>
            <a:ext cx="809972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 b="0" i="0" u="none">
                <a:solidFill>
                  <a:srgbClr val="3F3F3F"/>
                </a:solidFill>
                <a:latin typeface="Arial"/>
                <a:ea typeface="Arial"/>
                <a:cs typeface="Arial"/>
                <a:sym typeface="Arial"/>
              </a:rPr>
              <a:t>El tiempo de licencia no usado al final de un año de beneficio es trasladado o bien es recuperado por el empleador</a:t>
            </a:r>
            <a:endParaRPr/>
          </a:p>
          <a:p>
            <a:pPr marL="228600" lvl="0" indent="-228600" algn="l" rtl="0">
              <a:lnSpc>
                <a:spcPct val="90000"/>
              </a:lnSpc>
              <a:spcBef>
                <a:spcPts val="1000"/>
              </a:spcBef>
              <a:spcAft>
                <a:spcPts val="0"/>
              </a:spcAft>
              <a:buClr>
                <a:schemeClr val="dk1"/>
              </a:buClr>
              <a:buSzPts val="2800"/>
              <a:buChar char="•"/>
            </a:pPr>
            <a:r>
              <a:rPr lang="es" b="0" i="0" u="none">
                <a:solidFill>
                  <a:srgbClr val="3F3F3F"/>
                </a:solidFill>
                <a:latin typeface="Arial"/>
                <a:ea typeface="Arial"/>
                <a:cs typeface="Arial"/>
                <a:sym typeface="Arial"/>
              </a:rPr>
              <a:t>Hasta 40 horas pueden trasladarse por año de beneficio</a:t>
            </a:r>
            <a:endParaRPr/>
          </a:p>
          <a:p>
            <a:pPr marL="228600" lvl="0" indent="-228600" algn="l" rtl="0">
              <a:lnSpc>
                <a:spcPct val="90000"/>
              </a:lnSpc>
              <a:spcBef>
                <a:spcPts val="1000"/>
              </a:spcBef>
              <a:spcAft>
                <a:spcPts val="0"/>
              </a:spcAft>
              <a:buClr>
                <a:schemeClr val="dk1"/>
              </a:buClr>
              <a:buSzPts val="2800"/>
              <a:buChar char="•"/>
            </a:pPr>
            <a:r>
              <a:rPr lang="es" b="0" i="0" u="none">
                <a:solidFill>
                  <a:srgbClr val="3F3F3F"/>
                </a:solidFill>
                <a:latin typeface="Arial"/>
                <a:ea typeface="Arial"/>
                <a:cs typeface="Arial"/>
                <a:sym typeface="Arial"/>
              </a:rPr>
              <a:t>Los empleados tienen permitido tener más de 40 horas de ESL en su banco de licencia</a:t>
            </a:r>
            <a:endParaRPr/>
          </a:p>
          <a:p>
            <a:pPr marL="228600" lvl="0" indent="-228600" algn="l" rtl="0">
              <a:lnSpc>
                <a:spcPct val="90000"/>
              </a:lnSpc>
              <a:spcBef>
                <a:spcPts val="1000"/>
              </a:spcBef>
              <a:spcAft>
                <a:spcPts val="0"/>
              </a:spcAft>
              <a:buClr>
                <a:schemeClr val="dk1"/>
              </a:buClr>
              <a:buSzPts val="2800"/>
              <a:buChar char="•"/>
            </a:pPr>
            <a:r>
              <a:rPr lang="es" b="0" i="0" u="none">
                <a:solidFill>
                  <a:srgbClr val="3F3F3F"/>
                </a:solidFill>
                <a:latin typeface="Arial"/>
                <a:ea typeface="Arial"/>
                <a:cs typeface="Arial"/>
                <a:sym typeface="Arial"/>
              </a:rPr>
              <a:t>No obstante, el empleador tiene permitido limitar a 40 horas el uso o traslado por año</a:t>
            </a:r>
            <a:endParaRPr/>
          </a:p>
          <a:p>
            <a:pPr marL="228600" lvl="0" indent="-76200" algn="l" rtl="0">
              <a:lnSpc>
                <a:spcPct val="90000"/>
              </a:lnSpc>
              <a:spcBef>
                <a:spcPts val="1000"/>
              </a:spcBef>
              <a:spcAft>
                <a:spcPts val="0"/>
              </a:spcAft>
              <a:buClr>
                <a:schemeClr val="dk1"/>
              </a:buClr>
              <a:buSzPts val="2400"/>
              <a:buNone/>
            </a:pPr>
            <a:endParaRPr sz="2400">
              <a:solidFill>
                <a:srgbClr val="008599"/>
              </a:solidFill>
              <a:latin typeface="Arial"/>
              <a:ea typeface="Arial"/>
              <a:cs typeface="Arial"/>
              <a:sym typeface="Arial"/>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3"/>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4" name="Google Shape;294;p23"/>
          <p:cNvSpPr txBox="1"/>
          <p:nvPr/>
        </p:nvSpPr>
        <p:spPr>
          <a:xfrm>
            <a:off x="739592" y="365125"/>
            <a:ext cx="10614208" cy="115439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rgbClr val="595959"/>
              </a:buClr>
              <a:buSzPct val="100000"/>
              <a:buFont typeface="Libre Franklin"/>
              <a:buNone/>
            </a:pPr>
            <a:r>
              <a:rPr lang="es" sz="6000" b="0" i="0" u="none" strike="noStrike" cap="none">
                <a:solidFill>
                  <a:srgbClr val="595959"/>
                </a:solidFill>
                <a:latin typeface="Libre Franklin"/>
                <a:ea typeface="Libre Franklin"/>
                <a:cs typeface="Libre Franklin"/>
                <a:sym typeface="Libre Franklin"/>
              </a:rPr>
              <a:t>¿Están siendo violados sus derechos?</a:t>
            </a:r>
            <a:endParaRPr/>
          </a:p>
        </p:txBody>
      </p:sp>
      <p:pic>
        <p:nvPicPr>
          <p:cNvPr id="295" name="Google Shape;295;p23"/>
          <p:cNvPicPr preferRelativeResize="0"/>
          <p:nvPr/>
        </p:nvPicPr>
        <p:blipFill rotWithShape="1">
          <a:blip r:embed="rId3">
            <a:alphaModFix/>
          </a:blip>
          <a:srcRect/>
          <a:stretch/>
        </p:blipFill>
        <p:spPr>
          <a:xfrm rot="-5400000">
            <a:off x="-3068052" y="3068052"/>
            <a:ext cx="6858000" cy="721895"/>
          </a:xfrm>
          <a:prstGeom prst="rect">
            <a:avLst/>
          </a:prstGeom>
          <a:noFill/>
          <a:ln>
            <a:noFill/>
          </a:ln>
        </p:spPr>
      </p:pic>
      <p:sp>
        <p:nvSpPr>
          <p:cNvPr id="296" name="Google Shape;296;p23"/>
          <p:cNvSpPr txBox="1">
            <a:spLocks noGrp="1"/>
          </p:cNvSpPr>
          <p:nvPr>
            <p:ph type="body" idx="1"/>
          </p:nvPr>
        </p:nvSpPr>
        <p:spPr>
          <a:xfrm>
            <a:off x="966065" y="1709832"/>
            <a:ext cx="10544618" cy="387013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3000"/>
              <a:buChar char="•"/>
            </a:pPr>
            <a:r>
              <a:rPr lang="es" sz="3000" b="0" i="0" u="none" dirty="0">
                <a:solidFill>
                  <a:srgbClr val="3F3F3F"/>
                </a:solidFill>
                <a:latin typeface="Arial"/>
                <a:ea typeface="Arial"/>
                <a:cs typeface="Arial"/>
                <a:sym typeface="Arial"/>
              </a:rPr>
              <a:t>Visite </a:t>
            </a:r>
            <a:r>
              <a:rPr lang="es" sz="3000" b="1" i="0" u="none" dirty="0">
                <a:solidFill>
                  <a:srgbClr val="3F3F3F"/>
                </a:solidFill>
                <a:latin typeface="Arial"/>
                <a:ea typeface="Arial"/>
                <a:cs typeface="Arial"/>
                <a:sym typeface="Arial"/>
              </a:rPr>
              <a:t>mysickdays.nj.gov</a:t>
            </a:r>
            <a:r>
              <a:rPr lang="es" sz="3000" b="0" i="0" u="none" dirty="0">
                <a:solidFill>
                  <a:srgbClr val="3F3F3F"/>
                </a:solidFill>
                <a:latin typeface="Arial"/>
                <a:ea typeface="Arial"/>
                <a:cs typeface="Arial"/>
                <a:sym typeface="Arial"/>
              </a:rPr>
              <a:t> </a:t>
            </a:r>
            <a:endParaRPr dirty="0"/>
          </a:p>
          <a:p>
            <a:pPr marL="1143000" lvl="2" indent="-228600" algn="l" rtl="0">
              <a:lnSpc>
                <a:spcPct val="90000"/>
              </a:lnSpc>
              <a:spcBef>
                <a:spcPts val="1700"/>
              </a:spcBef>
              <a:spcAft>
                <a:spcPts val="0"/>
              </a:spcAft>
              <a:buClr>
                <a:srgbClr val="00879A"/>
              </a:buClr>
              <a:buSzPts val="2600"/>
              <a:buChar char="•"/>
            </a:pPr>
            <a:r>
              <a:rPr lang="es" sz="2600" b="0" i="0" u="none" dirty="0">
                <a:solidFill>
                  <a:srgbClr val="00879A"/>
                </a:solidFill>
                <a:latin typeface="Arial"/>
                <a:ea typeface="Arial"/>
                <a:cs typeface="Arial"/>
                <a:sym typeface="Arial"/>
              </a:rPr>
              <a:t>	Notificación de los Derechos del Empleado en 11 idiomas</a:t>
            </a:r>
            <a:endParaRPr dirty="0"/>
          </a:p>
          <a:p>
            <a:pPr marL="1143000" lvl="2" indent="-228600" algn="l" rtl="0">
              <a:lnSpc>
                <a:spcPct val="90000"/>
              </a:lnSpc>
              <a:spcBef>
                <a:spcPts val="1100"/>
              </a:spcBef>
              <a:spcAft>
                <a:spcPts val="0"/>
              </a:spcAft>
              <a:buClr>
                <a:srgbClr val="00879A"/>
              </a:buClr>
              <a:buSzPts val="2600"/>
              <a:buChar char="•"/>
            </a:pPr>
            <a:r>
              <a:rPr lang="es" sz="2600" b="0" i="0" u="none" dirty="0">
                <a:solidFill>
                  <a:srgbClr val="00879A"/>
                </a:solidFill>
                <a:latin typeface="Arial"/>
                <a:ea typeface="Arial"/>
                <a:cs typeface="Arial"/>
                <a:sym typeface="Arial"/>
              </a:rPr>
              <a:t>	Resumen en una página</a:t>
            </a:r>
            <a:endParaRPr dirty="0"/>
          </a:p>
          <a:p>
            <a:pPr marL="1143000" lvl="2" indent="-228600" algn="l" rtl="0">
              <a:lnSpc>
                <a:spcPct val="90000"/>
              </a:lnSpc>
              <a:spcBef>
                <a:spcPts val="1100"/>
              </a:spcBef>
              <a:spcAft>
                <a:spcPts val="0"/>
              </a:spcAft>
              <a:buClr>
                <a:srgbClr val="00879A"/>
              </a:buClr>
              <a:buSzPts val="2600"/>
              <a:buChar char="•"/>
            </a:pPr>
            <a:r>
              <a:rPr lang="es" sz="2600" b="0" i="0" u="none" dirty="0">
                <a:solidFill>
                  <a:srgbClr val="00879A"/>
                </a:solidFill>
                <a:latin typeface="Arial"/>
                <a:ea typeface="Arial"/>
                <a:cs typeface="Arial"/>
                <a:sym typeface="Arial"/>
              </a:rPr>
              <a:t>	PREGUNTAS FRECUENTES</a:t>
            </a:r>
            <a:endParaRPr dirty="0"/>
          </a:p>
          <a:p>
            <a:pPr marL="1143000" lvl="2" indent="-228600" algn="l" rtl="0">
              <a:lnSpc>
                <a:spcPct val="90000"/>
              </a:lnSpc>
              <a:spcBef>
                <a:spcPts val="1100"/>
              </a:spcBef>
              <a:spcAft>
                <a:spcPts val="0"/>
              </a:spcAft>
              <a:buClr>
                <a:srgbClr val="00879A"/>
              </a:buClr>
              <a:buSzPts val="2600"/>
              <a:buChar char="•"/>
            </a:pPr>
            <a:r>
              <a:rPr lang="es" sz="2600" b="0" i="0" u="none" dirty="0">
                <a:solidFill>
                  <a:srgbClr val="00879A"/>
                </a:solidFill>
                <a:latin typeface="Arial"/>
                <a:ea typeface="Arial"/>
                <a:cs typeface="Arial"/>
                <a:sym typeface="Arial"/>
              </a:rPr>
              <a:t>	Recursos de utilidad</a:t>
            </a:r>
            <a:endParaRPr dirty="0"/>
          </a:p>
          <a:p>
            <a:pPr marL="228600" lvl="0" indent="-228600" algn="l" rtl="0">
              <a:lnSpc>
                <a:spcPct val="90000"/>
              </a:lnSpc>
              <a:spcBef>
                <a:spcPts val="1600"/>
              </a:spcBef>
              <a:spcAft>
                <a:spcPts val="0"/>
              </a:spcAft>
              <a:buClr>
                <a:srgbClr val="3F3F3F"/>
              </a:buClr>
              <a:buSzPts val="3000"/>
              <a:buChar char="•"/>
            </a:pPr>
            <a:r>
              <a:rPr lang="es" sz="3000" b="0" i="0" u="none" dirty="0">
                <a:solidFill>
                  <a:srgbClr val="3F3F3F"/>
                </a:solidFill>
                <a:latin typeface="Arial"/>
                <a:ea typeface="Arial"/>
                <a:cs typeface="Arial"/>
                <a:sym typeface="Arial"/>
              </a:rPr>
              <a:t>Descargue en línea el </a:t>
            </a:r>
            <a:r>
              <a:rPr lang="es" sz="3000" dirty="0">
                <a:solidFill>
                  <a:srgbClr val="3F3F3F"/>
                </a:solidFill>
                <a:latin typeface="Arial"/>
                <a:ea typeface="Arial"/>
                <a:cs typeface="Arial"/>
                <a:sym typeface="Arial"/>
              </a:rPr>
              <a:t>formulario para llenar quejas</a:t>
            </a:r>
            <a:endParaRPr sz="3000" dirty="0">
              <a:solidFill>
                <a:srgbClr val="3F3F3F"/>
              </a:solidFill>
              <a:latin typeface="Arial"/>
              <a:ea typeface="Arial"/>
              <a:cs typeface="Arial"/>
              <a:sym typeface="Arial"/>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4"/>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3" name="Google Shape;303;p24"/>
          <p:cNvSpPr txBox="1"/>
          <p:nvPr/>
        </p:nvSpPr>
        <p:spPr>
          <a:xfrm>
            <a:off x="739592" y="365125"/>
            <a:ext cx="11452408" cy="115439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rgbClr val="595959"/>
              </a:buClr>
              <a:buSzPts val="6000"/>
              <a:buFont typeface="Libre Franklin"/>
              <a:buNone/>
            </a:pPr>
            <a:r>
              <a:rPr lang="es" sz="6000" b="0" i="0" u="none" strike="noStrike" cap="none" dirty="0">
                <a:solidFill>
                  <a:srgbClr val="595959"/>
                </a:solidFill>
                <a:latin typeface="Libre Franklin"/>
                <a:ea typeface="Libre Franklin"/>
                <a:cs typeface="Libre Franklin"/>
                <a:sym typeface="Libre Franklin"/>
              </a:rPr>
              <a:t>Presentar una queja de salario y horas</a:t>
            </a:r>
            <a:endParaRPr sz="6000" b="0" i="0" u="none" strike="noStrike" cap="none" dirty="0">
              <a:solidFill>
                <a:srgbClr val="595959"/>
              </a:solidFill>
              <a:latin typeface="Libre Franklin"/>
              <a:ea typeface="Libre Franklin"/>
              <a:cs typeface="Libre Franklin"/>
              <a:sym typeface="Libre Franklin"/>
            </a:endParaRPr>
          </a:p>
        </p:txBody>
      </p:sp>
      <p:pic>
        <p:nvPicPr>
          <p:cNvPr id="304" name="Google Shape;304;p24"/>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305" name="Google Shape;305;p24"/>
          <p:cNvSpPr txBox="1">
            <a:spLocks noGrp="1"/>
          </p:cNvSpPr>
          <p:nvPr>
            <p:ph type="body" idx="1"/>
          </p:nvPr>
        </p:nvSpPr>
        <p:spPr>
          <a:xfrm>
            <a:off x="1021976" y="1825625"/>
            <a:ext cx="10766496"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s" sz="3600"/>
              <a:t>Presentar una denuncia de forma gratuita:</a:t>
            </a:r>
            <a:endParaRPr sz="3600" b="1" i="0">
              <a:solidFill>
                <a:srgbClr val="000000"/>
              </a:solidFill>
              <a:latin typeface="Calibri"/>
              <a:ea typeface="Calibri"/>
              <a:cs typeface="Calibri"/>
              <a:sym typeface="Calibri"/>
            </a:endParaRPr>
          </a:p>
          <a:p>
            <a:pPr marL="228600" lvl="0" indent="-228600" algn="l" rtl="0">
              <a:lnSpc>
                <a:spcPct val="90000"/>
              </a:lnSpc>
              <a:spcBef>
                <a:spcPts val="1000"/>
              </a:spcBef>
              <a:spcAft>
                <a:spcPts val="0"/>
              </a:spcAft>
              <a:buClr>
                <a:srgbClr val="000000"/>
              </a:buClr>
              <a:buSzPct val="100000"/>
              <a:buChar char="•"/>
            </a:pPr>
            <a:r>
              <a:rPr lang="es" sz="3600" b="1">
                <a:solidFill>
                  <a:srgbClr val="000000"/>
                </a:solidFill>
                <a:latin typeface="Calibri"/>
                <a:ea typeface="Calibri"/>
                <a:cs typeface="Calibri"/>
                <a:sym typeface="Calibri"/>
              </a:rPr>
              <a:t>E</a:t>
            </a:r>
            <a:r>
              <a:rPr lang="es" sz="3600" b="1" i="0">
                <a:solidFill>
                  <a:srgbClr val="000000"/>
                </a:solidFill>
                <a:latin typeface="Calibri"/>
                <a:ea typeface="Calibri"/>
                <a:cs typeface="Calibri"/>
                <a:sym typeface="Calibri"/>
              </a:rPr>
              <a:t>n línea</a:t>
            </a:r>
            <a:r>
              <a:rPr lang="es" sz="3600" b="0" i="0">
                <a:solidFill>
                  <a:srgbClr val="000000"/>
                </a:solidFill>
                <a:latin typeface="Calibri"/>
                <a:ea typeface="Calibri"/>
                <a:cs typeface="Calibri"/>
                <a:sym typeface="Calibri"/>
              </a:rPr>
              <a:t>: myworkrights.nj.gov  </a:t>
            </a:r>
            <a:endParaRPr sz="3200" b="0" i="0">
              <a:solidFill>
                <a:srgbClr val="000000"/>
              </a:solidFill>
              <a:latin typeface="Quattrocento Sans"/>
              <a:ea typeface="Quattrocento Sans"/>
              <a:cs typeface="Quattrocento Sans"/>
              <a:sym typeface="Quattrocento Sans"/>
            </a:endParaRPr>
          </a:p>
          <a:p>
            <a:pPr marL="228600" lvl="0" indent="-228600" algn="l" rtl="0">
              <a:lnSpc>
                <a:spcPct val="90000"/>
              </a:lnSpc>
              <a:spcBef>
                <a:spcPts val="1000"/>
              </a:spcBef>
              <a:spcAft>
                <a:spcPts val="0"/>
              </a:spcAft>
              <a:buClr>
                <a:srgbClr val="000000"/>
              </a:buClr>
              <a:buSzPct val="100000"/>
              <a:buChar char="•"/>
            </a:pPr>
            <a:r>
              <a:rPr lang="es" sz="3600" b="1" i="0">
                <a:solidFill>
                  <a:srgbClr val="000000"/>
                </a:solidFill>
                <a:latin typeface="Calibri"/>
                <a:ea typeface="Calibri"/>
                <a:cs typeface="Calibri"/>
                <a:sym typeface="Calibri"/>
              </a:rPr>
              <a:t>Correo o Fax: </a:t>
            </a:r>
            <a:r>
              <a:rPr lang="es" sz="3600" b="0" i="0">
                <a:solidFill>
                  <a:srgbClr val="000000"/>
                </a:solidFill>
                <a:latin typeface="Calibri"/>
                <a:ea typeface="Calibri"/>
                <a:cs typeface="Calibri"/>
                <a:sym typeface="Calibri"/>
              </a:rPr>
              <a:t> </a:t>
            </a:r>
            <a:endParaRPr sz="3200" b="0" i="0">
              <a:solidFill>
                <a:srgbClr val="000000"/>
              </a:solidFill>
              <a:latin typeface="Quattrocento Sans"/>
              <a:ea typeface="Quattrocento Sans"/>
              <a:cs typeface="Quattrocento Sans"/>
              <a:sym typeface="Quattrocento Sans"/>
            </a:endParaRPr>
          </a:p>
          <a:p>
            <a:pPr marL="228600" lvl="0" indent="-228600" algn="l" rtl="0">
              <a:lnSpc>
                <a:spcPct val="90000"/>
              </a:lnSpc>
              <a:spcBef>
                <a:spcPts val="1000"/>
              </a:spcBef>
              <a:spcAft>
                <a:spcPts val="0"/>
              </a:spcAft>
              <a:buClr>
                <a:srgbClr val="000000"/>
              </a:buClr>
              <a:buSzPct val="100000"/>
              <a:buChar char="•"/>
            </a:pPr>
            <a:r>
              <a:rPr lang="es" sz="3600" b="0" i="0">
                <a:solidFill>
                  <a:srgbClr val="000000"/>
                </a:solidFill>
                <a:latin typeface="Calibri"/>
                <a:ea typeface="Calibri"/>
                <a:cs typeface="Calibri"/>
                <a:sym typeface="Calibri"/>
              </a:rPr>
              <a:t>New Jersey Department of Labor and Workforce Development</a:t>
            </a:r>
            <a:r>
              <a:rPr lang="es" sz="3600" b="0" i="0">
                <a:solidFill>
                  <a:srgbClr val="000000"/>
                </a:solidFill>
                <a:latin typeface="Arial"/>
                <a:ea typeface="Arial"/>
                <a:cs typeface="Arial"/>
                <a:sym typeface="Arial"/>
              </a:rPr>
              <a:t> </a:t>
            </a:r>
            <a:br>
              <a:rPr lang="es" sz="3600" b="0" i="0">
                <a:solidFill>
                  <a:srgbClr val="000000"/>
                </a:solidFill>
                <a:latin typeface="Arial"/>
                <a:ea typeface="Arial"/>
                <a:cs typeface="Arial"/>
                <a:sym typeface="Arial"/>
              </a:rPr>
            </a:br>
            <a:r>
              <a:rPr lang="es" sz="3600" b="0" i="0">
                <a:solidFill>
                  <a:srgbClr val="000000"/>
                </a:solidFill>
                <a:latin typeface="Calibri"/>
                <a:ea typeface="Calibri"/>
                <a:cs typeface="Calibri"/>
                <a:sym typeface="Calibri"/>
              </a:rPr>
              <a:t>Division of Wage and Hour Compliance, P.O. Box 389</a:t>
            </a:r>
            <a:r>
              <a:rPr lang="es" sz="3600" b="0" i="0">
                <a:solidFill>
                  <a:srgbClr val="000000"/>
                </a:solidFill>
                <a:latin typeface="Arial"/>
                <a:ea typeface="Arial"/>
                <a:cs typeface="Arial"/>
                <a:sym typeface="Arial"/>
              </a:rPr>
              <a:t> </a:t>
            </a:r>
            <a:br>
              <a:rPr lang="es" sz="3600" b="0" i="0">
                <a:solidFill>
                  <a:srgbClr val="000000"/>
                </a:solidFill>
                <a:latin typeface="Arial"/>
                <a:ea typeface="Arial"/>
                <a:cs typeface="Arial"/>
                <a:sym typeface="Arial"/>
              </a:rPr>
            </a:br>
            <a:r>
              <a:rPr lang="es" sz="3600" b="0" i="0">
                <a:solidFill>
                  <a:srgbClr val="000000"/>
                </a:solidFill>
                <a:latin typeface="Calibri"/>
                <a:ea typeface="Calibri"/>
                <a:cs typeface="Calibri"/>
                <a:sym typeface="Calibri"/>
              </a:rPr>
              <a:t>Trenton, NJ 08625-0389</a:t>
            </a:r>
            <a:r>
              <a:rPr lang="es" sz="3600" b="0" i="0">
                <a:solidFill>
                  <a:srgbClr val="000000"/>
                </a:solidFill>
                <a:latin typeface="Arial"/>
                <a:ea typeface="Arial"/>
                <a:cs typeface="Arial"/>
                <a:sym typeface="Arial"/>
              </a:rPr>
              <a:t> </a:t>
            </a:r>
            <a:br>
              <a:rPr lang="es" sz="3600" b="0" i="0">
                <a:solidFill>
                  <a:srgbClr val="000000"/>
                </a:solidFill>
                <a:latin typeface="Arial"/>
                <a:ea typeface="Arial"/>
                <a:cs typeface="Arial"/>
                <a:sym typeface="Arial"/>
              </a:rPr>
            </a:br>
            <a:r>
              <a:rPr lang="es" sz="3600" b="0" i="0">
                <a:solidFill>
                  <a:srgbClr val="000000"/>
                </a:solidFill>
                <a:latin typeface="Calibri"/>
                <a:ea typeface="Calibri"/>
                <a:cs typeface="Calibri"/>
                <a:sym typeface="Calibri"/>
              </a:rPr>
              <a:t>Fax: (609) 695-1174 </a:t>
            </a:r>
            <a:endParaRPr sz="3200" b="0" i="0">
              <a:solidFill>
                <a:srgbClr val="000000"/>
              </a:solidFill>
              <a:latin typeface="Quattrocento Sans"/>
              <a:ea typeface="Quattrocento Sans"/>
              <a:cs typeface="Quattrocento Sans"/>
              <a:sym typeface="Quattrocento Sans"/>
            </a:endParaRPr>
          </a:p>
          <a:p>
            <a:pPr marL="228600" lvl="0" indent="-228600" algn="l" rtl="0">
              <a:lnSpc>
                <a:spcPct val="90000"/>
              </a:lnSpc>
              <a:spcBef>
                <a:spcPts val="1000"/>
              </a:spcBef>
              <a:spcAft>
                <a:spcPts val="0"/>
              </a:spcAft>
              <a:buClr>
                <a:srgbClr val="000000"/>
              </a:buClr>
              <a:buSzPct val="100000"/>
              <a:buChar char="•"/>
            </a:pPr>
            <a:r>
              <a:rPr lang="es" sz="3600" b="1" i="0">
                <a:solidFill>
                  <a:srgbClr val="000000"/>
                </a:solidFill>
                <a:latin typeface="Calibri"/>
                <a:ea typeface="Calibri"/>
                <a:cs typeface="Calibri"/>
                <a:sym typeface="Calibri"/>
              </a:rPr>
              <a:t>Imprima un formulario en papel en: </a:t>
            </a:r>
            <a:r>
              <a:rPr lang="es" sz="3600" b="0" i="0" u="sng" strike="noStrik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nj.gov/labor/file</a:t>
            </a:r>
            <a:r>
              <a:rPr lang="es" sz="3600" b="0" i="0">
                <a:solidFill>
                  <a:srgbClr val="0563C1"/>
                </a:solidFill>
                <a:latin typeface="Calibri"/>
                <a:ea typeface="Calibri"/>
                <a:cs typeface="Calibri"/>
                <a:sym typeface="Calibri"/>
              </a:rPr>
              <a:t> </a:t>
            </a:r>
            <a:endParaRPr sz="3200" b="0" i="0">
              <a:solidFill>
                <a:srgbClr val="000000"/>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dk1"/>
              </a:buClr>
              <a:buSzPct val="100000"/>
              <a:buNone/>
            </a:pPr>
            <a:endParaRPr sz="2400">
              <a:solidFill>
                <a:srgbClr val="008599"/>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5"/>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2" name="Google Shape;312;p25"/>
          <p:cNvSpPr txBox="1"/>
          <p:nvPr/>
        </p:nvSpPr>
        <p:spPr>
          <a:xfrm>
            <a:off x="739592" y="365125"/>
            <a:ext cx="11452408" cy="1154393"/>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rgbClr val="595959"/>
              </a:buClr>
              <a:buSzPts val="6000"/>
              <a:buFont typeface="Libre Franklin"/>
              <a:buNone/>
            </a:pPr>
            <a:r>
              <a:rPr lang="es" sz="6000" b="0" i="0" u="none" strike="noStrike" cap="none" dirty="0">
                <a:solidFill>
                  <a:srgbClr val="595959"/>
                </a:solidFill>
                <a:latin typeface="Libre Franklin"/>
                <a:ea typeface="Libre Franklin"/>
                <a:cs typeface="Libre Franklin"/>
                <a:sym typeface="Libre Franklin"/>
              </a:rPr>
              <a:t>Consejos para presentar una queja</a:t>
            </a:r>
            <a:endParaRPr sz="6000" b="0" i="0" u="none" strike="noStrike" cap="none" dirty="0">
              <a:solidFill>
                <a:srgbClr val="595959"/>
              </a:solidFill>
              <a:latin typeface="Libre Franklin"/>
              <a:ea typeface="Libre Franklin"/>
              <a:cs typeface="Libre Franklin"/>
              <a:sym typeface="Libre Franklin"/>
            </a:endParaRPr>
          </a:p>
        </p:txBody>
      </p:sp>
      <p:pic>
        <p:nvPicPr>
          <p:cNvPr id="313" name="Google Shape;313;p25"/>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314" name="Google Shape;314;p25"/>
          <p:cNvSpPr txBox="1">
            <a:spLocks noGrp="1"/>
          </p:cNvSpPr>
          <p:nvPr>
            <p:ph type="body" idx="1"/>
          </p:nvPr>
        </p:nvSpPr>
        <p:spPr>
          <a:xfrm>
            <a:off x="1021976" y="1825625"/>
            <a:ext cx="9117106"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1800"/>
              <a:buFont typeface="Arial"/>
              <a:buChar char="•"/>
            </a:pPr>
            <a:r>
              <a:rPr lang="es" sz="1800" b="0" i="0">
                <a:solidFill>
                  <a:srgbClr val="000000"/>
                </a:solidFill>
                <a:latin typeface="Calibri"/>
                <a:ea typeface="Calibri"/>
                <a:cs typeface="Calibri"/>
                <a:sym typeface="Calibri"/>
              </a:rPr>
              <a:t>Una persona de confianza puede presentar la solicitud en su nombre o ayudarlo a presentarla. Los grupos de empleados deben presentar quejas por separado.</a:t>
            </a:r>
            <a:endParaRPr/>
          </a:p>
          <a:p>
            <a:pPr marL="228600" lvl="0" indent="-228600" algn="l" rtl="0">
              <a:lnSpc>
                <a:spcPct val="90000"/>
              </a:lnSpc>
              <a:spcBef>
                <a:spcPts val="1000"/>
              </a:spcBef>
              <a:spcAft>
                <a:spcPts val="0"/>
              </a:spcAft>
              <a:buClr>
                <a:srgbClr val="000000"/>
              </a:buClr>
              <a:buSzPts val="1800"/>
              <a:buFont typeface="Arial"/>
              <a:buChar char="•"/>
            </a:pPr>
            <a:r>
              <a:rPr lang="es" sz="1800" b="0" i="0">
                <a:solidFill>
                  <a:srgbClr val="000000"/>
                </a:solidFill>
                <a:latin typeface="Calibri"/>
                <a:ea typeface="Calibri"/>
                <a:cs typeface="Calibri"/>
                <a:sym typeface="Calibri"/>
              </a:rPr>
              <a:t>Proporcione la dirección actual, la información de contacto, la descripción del reclamo y cualquier documentación de respaldo (por ejemplo, registros de tiempo, cheques, talones de pago).</a:t>
            </a:r>
            <a:endParaRPr/>
          </a:p>
          <a:p>
            <a:pPr marL="228600" lvl="0" indent="-228600" algn="l" rtl="0">
              <a:lnSpc>
                <a:spcPct val="90000"/>
              </a:lnSpc>
              <a:spcBef>
                <a:spcPts val="1000"/>
              </a:spcBef>
              <a:spcAft>
                <a:spcPts val="0"/>
              </a:spcAft>
              <a:buClr>
                <a:srgbClr val="000000"/>
              </a:buClr>
              <a:buSzPts val="1800"/>
              <a:buFont typeface="Arial"/>
              <a:buChar char="•"/>
            </a:pPr>
            <a:r>
              <a:rPr lang="es" sz="1800" b="0" i="0">
                <a:solidFill>
                  <a:srgbClr val="000000"/>
                </a:solidFill>
                <a:latin typeface="Calibri"/>
                <a:ea typeface="Calibri"/>
                <a:cs typeface="Calibri"/>
                <a:sym typeface="Calibri"/>
              </a:rPr>
              <a:t>Responda con precisión y envíe copias, no originales, de todos los documentos relevantes.</a:t>
            </a:r>
            <a:endParaRPr/>
          </a:p>
          <a:p>
            <a:pPr marL="228600" lvl="0" indent="-228600" algn="l" rtl="0">
              <a:lnSpc>
                <a:spcPct val="90000"/>
              </a:lnSpc>
              <a:spcBef>
                <a:spcPts val="1000"/>
              </a:spcBef>
              <a:spcAft>
                <a:spcPts val="0"/>
              </a:spcAft>
              <a:buClr>
                <a:srgbClr val="000000"/>
              </a:buClr>
              <a:buSzPts val="1800"/>
              <a:buFont typeface="Arial"/>
              <a:buChar char="•"/>
            </a:pPr>
            <a:r>
              <a:rPr lang="es" sz="1800" b="0" i="0">
                <a:solidFill>
                  <a:srgbClr val="000000"/>
                </a:solidFill>
                <a:latin typeface="Calibri"/>
                <a:ea typeface="Calibri"/>
                <a:cs typeface="Calibri"/>
                <a:sym typeface="Calibri"/>
              </a:rPr>
              <a:t>Es posible que se le solicite que proporcione detalles adicionales (es decir, información del empleador, horas trabajadas).</a:t>
            </a:r>
            <a:endParaRPr/>
          </a:p>
          <a:p>
            <a:pPr marL="228600" lvl="0" indent="-228600" algn="l" rtl="0">
              <a:lnSpc>
                <a:spcPct val="90000"/>
              </a:lnSpc>
              <a:spcBef>
                <a:spcPts val="1000"/>
              </a:spcBef>
              <a:spcAft>
                <a:spcPts val="0"/>
              </a:spcAft>
              <a:buClr>
                <a:srgbClr val="000000"/>
              </a:buClr>
              <a:buSzPts val="1800"/>
              <a:buFont typeface="Arial"/>
              <a:buChar char="•"/>
            </a:pPr>
            <a:r>
              <a:rPr lang="es" sz="1800" b="0" i="0">
                <a:solidFill>
                  <a:srgbClr val="000000"/>
                </a:solidFill>
                <a:latin typeface="Calibri"/>
                <a:ea typeface="Calibri"/>
                <a:cs typeface="Calibri"/>
                <a:sym typeface="Calibri"/>
              </a:rPr>
              <a:t>Trabajadores agrícolas, envíe un correo electrónico a farms@dol.nj.gov para informarnos que presentó una solicitud o para obtener ayuda.</a:t>
            </a:r>
            <a:endParaRPr/>
          </a:p>
          <a:p>
            <a:pPr marL="0" lvl="0" indent="0" algn="l" rtl="0">
              <a:lnSpc>
                <a:spcPct val="90000"/>
              </a:lnSpc>
              <a:spcBef>
                <a:spcPts val="1000"/>
              </a:spcBef>
              <a:spcAft>
                <a:spcPts val="0"/>
              </a:spcAft>
              <a:buClr>
                <a:schemeClr val="dk1"/>
              </a:buClr>
              <a:buSzPts val="1800"/>
              <a:buNone/>
            </a:pPr>
            <a:endParaRPr sz="1800" b="0" i="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rgbClr val="000000"/>
              </a:buClr>
              <a:buSzPts val="1800"/>
              <a:buNone/>
            </a:pPr>
            <a:r>
              <a:rPr lang="es" sz="1800" b="0" i="0">
                <a:solidFill>
                  <a:srgbClr val="000000"/>
                </a:solidFill>
                <a:latin typeface="Calibri"/>
                <a:ea typeface="Calibri"/>
                <a:cs typeface="Calibri"/>
                <a:sym typeface="Calibri"/>
              </a:rPr>
              <a:t>Si tiene preguntas sobre NJDOL, llame al (609) 292-2305 o envíe un correo electrónico a </a:t>
            </a:r>
            <a:r>
              <a:rPr lang="es" sz="1800" b="0" i="0"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wage.hour@dol.nj.gov</a:t>
            </a:r>
            <a:endParaRPr sz="1800" b="0" i="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800"/>
              <a:buNone/>
            </a:pPr>
            <a:endParaRPr sz="1800" b="0" i="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rgbClr val="000000"/>
              </a:buClr>
              <a:buSzPts val="1800"/>
              <a:buNone/>
            </a:pPr>
            <a:r>
              <a:rPr lang="es" sz="1800" b="0" i="0">
                <a:solidFill>
                  <a:srgbClr val="000000"/>
                </a:solidFill>
                <a:latin typeface="Calibri"/>
                <a:ea typeface="Calibri"/>
                <a:cs typeface="Calibri"/>
                <a:sym typeface="Calibri"/>
              </a:rPr>
              <a:t>NJDOL hará todo lo posible para brindar asistencia en su idioma.</a:t>
            </a:r>
            <a:endParaRPr sz="1800" b="0" i="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6"/>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1" name="Google Shape;321;p26"/>
          <p:cNvSpPr txBox="1"/>
          <p:nvPr/>
        </p:nvSpPr>
        <p:spPr>
          <a:xfrm>
            <a:off x="739592" y="365125"/>
            <a:ext cx="11452408" cy="115439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rgbClr val="595959"/>
              </a:buClr>
              <a:buSzPct val="100000"/>
              <a:buFont typeface="Libre Franklin"/>
              <a:buNone/>
            </a:pPr>
            <a:r>
              <a:rPr lang="es" sz="6000" b="0" i="0" u="none" strike="noStrike" cap="none" dirty="0">
                <a:solidFill>
                  <a:srgbClr val="595959"/>
                </a:solidFill>
                <a:latin typeface="Libre Franklin"/>
                <a:ea typeface="Libre Franklin"/>
                <a:cs typeface="Libre Franklin"/>
                <a:sym typeface="Libre Franklin"/>
              </a:rPr>
              <a:t>Confidencialidad y presentación anónima</a:t>
            </a:r>
            <a:endParaRPr sz="6000" b="0" i="0" u="none" strike="noStrike" cap="none" dirty="0">
              <a:solidFill>
                <a:srgbClr val="595959"/>
              </a:solidFill>
              <a:latin typeface="Libre Franklin"/>
              <a:ea typeface="Libre Franklin"/>
              <a:cs typeface="Libre Franklin"/>
              <a:sym typeface="Libre Franklin"/>
            </a:endParaRPr>
          </a:p>
        </p:txBody>
      </p:sp>
      <p:pic>
        <p:nvPicPr>
          <p:cNvPr id="322" name="Google Shape;322;p26"/>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323" name="Google Shape;323;p26"/>
          <p:cNvSpPr txBox="1">
            <a:spLocks noGrp="1"/>
          </p:cNvSpPr>
          <p:nvPr>
            <p:ph type="body" idx="1"/>
          </p:nvPr>
        </p:nvSpPr>
        <p:spPr>
          <a:xfrm>
            <a:off x="1021976" y="1825625"/>
            <a:ext cx="911710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800"/>
              <a:buChar char="•"/>
            </a:pPr>
            <a:r>
              <a:rPr lang="es" b="0" i="0">
                <a:solidFill>
                  <a:srgbClr val="000000"/>
                </a:solidFill>
                <a:latin typeface="Calibri"/>
                <a:ea typeface="Calibri"/>
                <a:cs typeface="Calibri"/>
                <a:sym typeface="Calibri"/>
              </a:rPr>
              <a:t>Si presentó una queja o es un testigo que brindó una declaración, protegeremos su nombre e información de identificación en la medida máxima permitida por la ley.</a:t>
            </a:r>
            <a:endParaRPr/>
          </a:p>
          <a:p>
            <a:pPr marL="228600" lvl="0" indent="-50800" algn="l" rtl="0">
              <a:lnSpc>
                <a:spcPct val="90000"/>
              </a:lnSpc>
              <a:spcBef>
                <a:spcPts val="1000"/>
              </a:spcBef>
              <a:spcAft>
                <a:spcPts val="0"/>
              </a:spcAft>
              <a:buClr>
                <a:schemeClr val="dk1"/>
              </a:buClr>
              <a:buSzPts val="2800"/>
              <a:buNone/>
            </a:pPr>
            <a:endParaRPr b="0" i="0">
              <a:solidFill>
                <a:srgbClr val="000000"/>
              </a:solidFill>
              <a:latin typeface="Calibri"/>
              <a:ea typeface="Calibri"/>
              <a:cs typeface="Calibri"/>
              <a:sym typeface="Calibri"/>
            </a:endParaRPr>
          </a:p>
          <a:p>
            <a:pPr marL="228600" lvl="0" indent="-228600" algn="l" rtl="0">
              <a:lnSpc>
                <a:spcPct val="90000"/>
              </a:lnSpc>
              <a:spcBef>
                <a:spcPts val="1000"/>
              </a:spcBef>
              <a:spcAft>
                <a:spcPts val="0"/>
              </a:spcAft>
              <a:buClr>
                <a:srgbClr val="000000"/>
              </a:buClr>
              <a:buSzPts val="2800"/>
              <a:buChar char="•"/>
            </a:pPr>
            <a:r>
              <a:rPr lang="es" b="0" i="0">
                <a:solidFill>
                  <a:srgbClr val="000000"/>
                </a:solidFill>
                <a:latin typeface="Calibri"/>
                <a:ea typeface="Calibri"/>
                <a:cs typeface="Calibri"/>
                <a:sym typeface="Calibri"/>
              </a:rPr>
              <a:t>Para presentar de forma anónima, presentar por correo o fax. Escriba “ANÓNIMO” en la sección del nombre del formulario de queja y deje la dirección en blanco. No recibirá información sobre su queja ni podrá consultar su estado.</a:t>
            </a:r>
            <a:endParaRPr sz="2400" b="0" i="0">
              <a:solidFill>
                <a:srgbClr val="000000"/>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7"/>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0" name="Google Shape;330;p27"/>
          <p:cNvSpPr txBox="1"/>
          <p:nvPr/>
        </p:nvSpPr>
        <p:spPr>
          <a:xfrm>
            <a:off x="739592" y="365125"/>
            <a:ext cx="11452408" cy="115439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595959"/>
              </a:buClr>
              <a:buSzPts val="6000"/>
              <a:buFont typeface="Libre Franklin"/>
              <a:buNone/>
            </a:pPr>
            <a:r>
              <a:rPr lang="es" sz="6000" b="0" i="0" u="none" strike="noStrike" cap="none" dirty="0">
                <a:solidFill>
                  <a:srgbClr val="595959"/>
                </a:solidFill>
                <a:latin typeface="Libre Franklin"/>
                <a:ea typeface="Libre Franklin"/>
                <a:cs typeface="Libre Franklin"/>
                <a:sym typeface="Libre Franklin"/>
              </a:rPr>
              <a:t>Protección contra represalias</a:t>
            </a:r>
            <a:endParaRPr sz="6000" b="0" i="0" u="none" strike="noStrike" cap="none" dirty="0">
              <a:solidFill>
                <a:srgbClr val="595959"/>
              </a:solidFill>
              <a:latin typeface="Libre Franklin"/>
              <a:ea typeface="Libre Franklin"/>
              <a:cs typeface="Libre Franklin"/>
              <a:sym typeface="Libre Franklin"/>
            </a:endParaRPr>
          </a:p>
        </p:txBody>
      </p:sp>
      <p:pic>
        <p:nvPicPr>
          <p:cNvPr id="331" name="Google Shape;331;p27"/>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332" name="Google Shape;332;p27"/>
          <p:cNvSpPr txBox="1">
            <a:spLocks noGrp="1"/>
          </p:cNvSpPr>
          <p:nvPr>
            <p:ph type="body" idx="1"/>
          </p:nvPr>
        </p:nvSpPr>
        <p:spPr>
          <a:xfrm>
            <a:off x="1021976" y="1825625"/>
            <a:ext cx="911710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2400"/>
              <a:buChar char="•"/>
            </a:pPr>
            <a:r>
              <a:rPr lang="es" sz="2400" b="0" i="0">
                <a:solidFill>
                  <a:srgbClr val="000000"/>
                </a:solidFill>
                <a:latin typeface="Calibri"/>
                <a:ea typeface="Calibri"/>
                <a:cs typeface="Calibri"/>
                <a:sym typeface="Calibri"/>
              </a:rPr>
              <a:t>Los empleadores no pueden tomar represalias contra usted por presentar una queja, es ilegal. Los empleadores que infrinjan la ley pueden enfrentarse a multas y sanciones. Obtenga más información en myworkrights.nj.gov.</a:t>
            </a:r>
            <a:endParaRPr/>
          </a:p>
          <a:p>
            <a:pPr marL="228600" lvl="0" indent="-76200" algn="l" rtl="0">
              <a:lnSpc>
                <a:spcPct val="90000"/>
              </a:lnSpc>
              <a:spcBef>
                <a:spcPts val="1000"/>
              </a:spcBef>
              <a:spcAft>
                <a:spcPts val="0"/>
              </a:spcAft>
              <a:buClr>
                <a:schemeClr val="dk1"/>
              </a:buClr>
              <a:buSzPts val="2400"/>
              <a:buNone/>
            </a:pPr>
            <a:endParaRPr sz="2400" b="0" i="0">
              <a:solidFill>
                <a:srgbClr val="000000"/>
              </a:solidFill>
              <a:latin typeface="Calibri"/>
              <a:ea typeface="Calibri"/>
              <a:cs typeface="Calibri"/>
              <a:sym typeface="Calibri"/>
            </a:endParaRPr>
          </a:p>
          <a:p>
            <a:pPr marL="228600" lvl="0" indent="-228600" algn="l" rtl="0">
              <a:lnSpc>
                <a:spcPct val="90000"/>
              </a:lnSpc>
              <a:spcBef>
                <a:spcPts val="1000"/>
              </a:spcBef>
              <a:spcAft>
                <a:spcPts val="0"/>
              </a:spcAft>
              <a:buClr>
                <a:srgbClr val="000000"/>
              </a:buClr>
              <a:buSzPts val="2400"/>
              <a:buChar char="•"/>
            </a:pPr>
            <a:r>
              <a:rPr lang="es" sz="2400" b="0" i="0">
                <a:solidFill>
                  <a:srgbClr val="000000"/>
                </a:solidFill>
                <a:latin typeface="Calibri"/>
                <a:ea typeface="Calibri"/>
                <a:cs typeface="Calibri"/>
                <a:sym typeface="Calibri"/>
              </a:rPr>
              <a:t>Los empleados de NJDOL no hacen preguntas sobre inmigración o ciudadanía y atienden a todos los trabajadores independientemente de su estado legal. NJDOL no compartirá ninguna información de una investigación con ninguna agencia federal de inmigración, a menos que esté legalmente obligado a hacerlo.</a:t>
            </a:r>
            <a:endParaRPr sz="3600" b="0" i="0">
              <a:solidFill>
                <a:srgbClr val="000000"/>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8"/>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9" name="Google Shape;339;p28"/>
          <p:cNvSpPr txBox="1"/>
          <p:nvPr/>
        </p:nvSpPr>
        <p:spPr>
          <a:xfrm>
            <a:off x="739592" y="365125"/>
            <a:ext cx="11452408" cy="1154393"/>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l" rtl="0">
              <a:lnSpc>
                <a:spcPct val="90000"/>
              </a:lnSpc>
              <a:spcBef>
                <a:spcPts val="0"/>
              </a:spcBef>
              <a:spcAft>
                <a:spcPts val="0"/>
              </a:spcAft>
              <a:buClr>
                <a:srgbClr val="595959"/>
              </a:buClr>
              <a:buSzPct val="100000"/>
              <a:buFont typeface="Libre Franklin"/>
              <a:buNone/>
            </a:pPr>
            <a:r>
              <a:rPr lang="es" sz="5400" b="0" i="0" u="none" strike="noStrike" cap="none">
                <a:solidFill>
                  <a:srgbClr val="595959"/>
                </a:solidFill>
                <a:latin typeface="Libre Franklin"/>
                <a:ea typeface="Libre Franklin"/>
                <a:cs typeface="Libre Franklin"/>
                <a:sym typeface="Libre Franklin"/>
              </a:rPr>
              <a:t>Derechos y Beneficios Laborales en NJ</a:t>
            </a:r>
            <a:endParaRPr/>
          </a:p>
          <a:p>
            <a:pPr marL="0" marR="0" lvl="0" indent="0" algn="l" rtl="0">
              <a:lnSpc>
                <a:spcPct val="90000"/>
              </a:lnSpc>
              <a:spcBef>
                <a:spcPts val="0"/>
              </a:spcBef>
              <a:spcAft>
                <a:spcPts val="0"/>
              </a:spcAft>
              <a:buClr>
                <a:srgbClr val="595959"/>
              </a:buClr>
              <a:buSzPct val="100000"/>
              <a:buFont typeface="Libre Franklin"/>
              <a:buNone/>
            </a:pPr>
            <a:r>
              <a:rPr lang="es" sz="5400" b="0" i="0" u="none" strike="noStrike" cap="none">
                <a:solidFill>
                  <a:srgbClr val="595959"/>
                </a:solidFill>
                <a:latin typeface="Libre Franklin"/>
                <a:ea typeface="Libre Franklin"/>
                <a:cs typeface="Libre Franklin"/>
                <a:sym typeface="Libre Franklin"/>
              </a:rPr>
              <a:t>Visión General</a:t>
            </a:r>
            <a:endParaRPr sz="5400" b="0" i="0" u="none" strike="noStrike" cap="none">
              <a:solidFill>
                <a:srgbClr val="595959"/>
              </a:solidFill>
              <a:latin typeface="Libre Franklin"/>
              <a:ea typeface="Libre Franklin"/>
              <a:cs typeface="Libre Franklin"/>
              <a:sym typeface="Libre Franklin"/>
            </a:endParaRPr>
          </a:p>
        </p:txBody>
      </p:sp>
      <p:pic>
        <p:nvPicPr>
          <p:cNvPr id="340" name="Google Shape;340;p28"/>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341" name="Google Shape;341;p28"/>
          <p:cNvSpPr txBox="1">
            <a:spLocks noGrp="1"/>
          </p:cNvSpPr>
          <p:nvPr>
            <p:ph type="body" idx="1"/>
          </p:nvPr>
        </p:nvSpPr>
        <p:spPr>
          <a:xfrm>
            <a:off x="1021976" y="1825625"/>
            <a:ext cx="9117106" cy="435133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rgbClr val="008599"/>
              </a:buClr>
              <a:buSzPct val="100000"/>
              <a:buNone/>
            </a:pPr>
            <a:r>
              <a:rPr lang="es" b="1" dirty="0">
                <a:solidFill>
                  <a:srgbClr val="008599"/>
                </a:solidFill>
                <a:latin typeface="Calibri"/>
                <a:ea typeface="Calibri"/>
                <a:cs typeface="Calibri"/>
                <a:sym typeface="Calibri"/>
              </a:rPr>
              <a:t>myworkrights.nj.gov</a:t>
            </a:r>
            <a:endParaRPr dirty="0"/>
          </a:p>
          <a:p>
            <a:pPr marL="457200" lvl="0" indent="-457200" algn="l" rtl="0">
              <a:lnSpc>
                <a:spcPct val="90000"/>
              </a:lnSpc>
              <a:spcBef>
                <a:spcPts val="1000"/>
              </a:spcBef>
              <a:spcAft>
                <a:spcPts val="0"/>
              </a:spcAft>
              <a:buClr>
                <a:srgbClr val="0C0C0C"/>
              </a:buClr>
              <a:buSzPct val="100000"/>
              <a:buChar char="•"/>
            </a:pPr>
            <a:r>
              <a:rPr lang="es" dirty="0">
                <a:solidFill>
                  <a:srgbClr val="0C0C0C"/>
                </a:solidFill>
              </a:rPr>
              <a:t>Información para trabajadores que reciben propinas, trabajadores agrícolas, trabajadores domésticos</a:t>
            </a:r>
            <a:endParaRPr dirty="0"/>
          </a:p>
          <a:p>
            <a:pPr marL="457200" lvl="0" indent="-457200" algn="l" rtl="0">
              <a:lnSpc>
                <a:spcPct val="90000"/>
              </a:lnSpc>
              <a:spcBef>
                <a:spcPts val="1000"/>
              </a:spcBef>
              <a:spcAft>
                <a:spcPts val="0"/>
              </a:spcAft>
              <a:buClr>
                <a:srgbClr val="0C0C0C"/>
              </a:buClr>
              <a:buSzPct val="100000"/>
              <a:buChar char="•"/>
            </a:pPr>
            <a:r>
              <a:rPr lang="es" dirty="0">
                <a:solidFill>
                  <a:srgbClr val="0C0C0C"/>
                </a:solidFill>
              </a:rPr>
              <a:t>Clasificación errónea</a:t>
            </a:r>
            <a:endParaRPr dirty="0"/>
          </a:p>
          <a:p>
            <a:pPr marL="457200" lvl="0" indent="-457200" algn="l" rtl="0">
              <a:lnSpc>
                <a:spcPct val="90000"/>
              </a:lnSpc>
              <a:spcBef>
                <a:spcPts val="1000"/>
              </a:spcBef>
              <a:spcAft>
                <a:spcPts val="0"/>
              </a:spcAft>
              <a:buClr>
                <a:srgbClr val="0C0C0C"/>
              </a:buClr>
              <a:buSzPct val="100000"/>
              <a:buChar char="•"/>
            </a:pPr>
            <a:r>
              <a:rPr lang="es" dirty="0">
                <a:solidFill>
                  <a:srgbClr val="0C0C0C"/>
                </a:solidFill>
                <a:latin typeface="Calibri"/>
                <a:ea typeface="Calibri"/>
                <a:cs typeface="Calibri"/>
                <a:sym typeface="Calibri"/>
              </a:rPr>
              <a:t>Lugares de trabajo seguros y saludables</a:t>
            </a:r>
            <a:endParaRPr dirty="0"/>
          </a:p>
          <a:p>
            <a:pPr marL="0" lvl="0" indent="0" algn="l" rtl="0">
              <a:lnSpc>
                <a:spcPct val="90000"/>
              </a:lnSpc>
              <a:spcBef>
                <a:spcPts val="1000"/>
              </a:spcBef>
              <a:spcAft>
                <a:spcPts val="0"/>
              </a:spcAft>
              <a:buClr>
                <a:schemeClr val="dk1"/>
              </a:buClr>
              <a:buSzPct val="100000"/>
              <a:buNone/>
            </a:pPr>
            <a:endParaRPr dirty="0">
              <a:solidFill>
                <a:srgbClr val="0C0C0C"/>
              </a:solidFill>
              <a:latin typeface="Calibri"/>
              <a:ea typeface="Calibri"/>
              <a:cs typeface="Calibri"/>
              <a:sym typeface="Calibri"/>
            </a:endParaRPr>
          </a:p>
          <a:p>
            <a:pPr marL="0" lvl="0" indent="0" algn="l" rtl="0">
              <a:lnSpc>
                <a:spcPct val="90000"/>
              </a:lnSpc>
              <a:spcBef>
                <a:spcPts val="1000"/>
              </a:spcBef>
              <a:spcAft>
                <a:spcPts val="0"/>
              </a:spcAft>
              <a:buClr>
                <a:srgbClr val="008599"/>
              </a:buClr>
              <a:buSzPct val="100000"/>
              <a:buNone/>
            </a:pPr>
            <a:r>
              <a:rPr lang="es" b="1" dirty="0">
                <a:solidFill>
                  <a:srgbClr val="008599"/>
                </a:solidFill>
                <a:latin typeface="Calibri"/>
                <a:ea typeface="Calibri"/>
                <a:cs typeface="Calibri"/>
                <a:sym typeface="Calibri"/>
              </a:rPr>
              <a:t>Licencia Familiar y Médica Pagada en NJ:</a:t>
            </a:r>
            <a:r>
              <a:rPr lang="es" dirty="0">
                <a:solidFill>
                  <a:srgbClr val="0C0C0C"/>
                </a:solidFill>
                <a:latin typeface="Calibri"/>
                <a:ea typeface="Calibri"/>
                <a:cs typeface="Calibri"/>
                <a:sym typeface="Calibri"/>
              </a:rPr>
              <a:t> myleavebenefits.nj.gov</a:t>
            </a:r>
            <a:endParaRPr dirty="0"/>
          </a:p>
          <a:p>
            <a:pPr marL="0" lvl="0" indent="0" algn="l" rtl="0">
              <a:lnSpc>
                <a:spcPct val="90000"/>
              </a:lnSpc>
              <a:spcBef>
                <a:spcPts val="1000"/>
              </a:spcBef>
              <a:spcAft>
                <a:spcPts val="0"/>
              </a:spcAft>
              <a:buClr>
                <a:schemeClr val="dk1"/>
              </a:buClr>
              <a:buSzPct val="100000"/>
              <a:buNone/>
            </a:pPr>
            <a:endParaRPr dirty="0">
              <a:solidFill>
                <a:srgbClr val="0C0C0C"/>
              </a:solidFill>
              <a:latin typeface="Calibri"/>
              <a:ea typeface="Calibri"/>
              <a:cs typeface="Calibri"/>
              <a:sym typeface="Calibri"/>
            </a:endParaRPr>
          </a:p>
          <a:p>
            <a:pPr marL="0" lvl="0" indent="0" algn="l" rtl="0">
              <a:lnSpc>
                <a:spcPct val="90000"/>
              </a:lnSpc>
              <a:spcBef>
                <a:spcPts val="1000"/>
              </a:spcBef>
              <a:spcAft>
                <a:spcPts val="0"/>
              </a:spcAft>
              <a:buClr>
                <a:srgbClr val="008599"/>
              </a:buClr>
              <a:buSzPct val="100000"/>
              <a:buNone/>
            </a:pPr>
            <a:r>
              <a:rPr lang="es" b="1" dirty="0">
                <a:solidFill>
                  <a:srgbClr val="008599"/>
                </a:solidFill>
                <a:latin typeface="Calibri"/>
                <a:ea typeface="Calibri"/>
                <a:cs typeface="Calibri"/>
                <a:sym typeface="Calibri"/>
              </a:rPr>
              <a:t>Lesiones Relacionadas con el Trabajo:</a:t>
            </a:r>
            <a:r>
              <a:rPr lang="es" dirty="0">
                <a:solidFill>
                  <a:srgbClr val="0C0C0C"/>
                </a:solidFill>
                <a:latin typeface="Calibri"/>
                <a:ea typeface="Calibri"/>
                <a:cs typeface="Calibri"/>
                <a:sym typeface="Calibri"/>
              </a:rPr>
              <a:t> </a:t>
            </a:r>
            <a:r>
              <a:rPr lang="es" dirty="0">
                <a:solidFill>
                  <a:srgbClr val="000000"/>
                </a:solidFill>
                <a:latin typeface="Calibri"/>
                <a:ea typeface="Calibri"/>
                <a:cs typeface="Calibri"/>
                <a:sym typeface="Calibri"/>
              </a:rPr>
              <a:t>nj.gov/labor/workerscompensation</a:t>
            </a:r>
            <a:endParaRPr dirty="0">
              <a:solidFill>
                <a:srgbClr val="0C0C0C"/>
              </a:solidFill>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endParaRPr sz="20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rgbClr val="008599"/>
              </a:buClr>
              <a:buSzPct val="100000"/>
              <a:buNone/>
            </a:pPr>
            <a:r>
              <a:rPr lang="es" b="1" i="0" dirty="0">
                <a:solidFill>
                  <a:srgbClr val="008599"/>
                </a:solidFill>
                <a:latin typeface="Calibri"/>
                <a:ea typeface="Calibri"/>
                <a:cs typeface="Calibri"/>
                <a:sym typeface="Calibri"/>
              </a:rPr>
              <a:t>La ley de NJ Prohíbe la Discriminación en el Trabajo</a:t>
            </a:r>
            <a:endParaRPr dirty="0"/>
          </a:p>
          <a:p>
            <a:pPr marL="0" lvl="0" indent="0" algn="l" rtl="0">
              <a:lnSpc>
                <a:spcPct val="90000"/>
              </a:lnSpc>
              <a:spcBef>
                <a:spcPts val="1000"/>
              </a:spcBef>
              <a:spcAft>
                <a:spcPts val="0"/>
              </a:spcAft>
              <a:buClr>
                <a:srgbClr val="000000"/>
              </a:buClr>
              <a:buSzPct val="100000"/>
              <a:buNone/>
            </a:pPr>
            <a:r>
              <a:rPr lang="es" sz="2600" dirty="0">
                <a:solidFill>
                  <a:srgbClr val="000000"/>
                </a:solidFill>
                <a:latin typeface="Calibri"/>
                <a:ea typeface="Calibri"/>
                <a:cs typeface="Calibri"/>
                <a:sym typeface="Calibri"/>
              </a:rPr>
              <a:t>njcivilrights.gov</a:t>
            </a:r>
            <a:endParaRPr sz="2600" i="0" dirty="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p:nvPr/>
        </p:nvSpPr>
        <p:spPr>
          <a:xfrm>
            <a:off x="-40341" y="2"/>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txBox="1">
            <a:spLocks noGrp="1"/>
          </p:cNvSpPr>
          <p:nvPr>
            <p:ph type="title"/>
          </p:nvPr>
        </p:nvSpPr>
        <p:spPr>
          <a:xfrm>
            <a:off x="739592" y="365125"/>
            <a:ext cx="10614208" cy="11543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6000"/>
              <a:buFont typeface="Libre Franklin"/>
              <a:buNone/>
            </a:pPr>
            <a:r>
              <a:rPr lang="es" sz="6000" b="0" i="0" u="none">
                <a:solidFill>
                  <a:srgbClr val="595959"/>
                </a:solidFill>
                <a:latin typeface="Libre Franklin"/>
                <a:ea typeface="Libre Franklin"/>
                <a:cs typeface="Libre Franklin"/>
                <a:sym typeface="Libre Franklin"/>
              </a:rPr>
              <a:t>Presentación en PowerPoint</a:t>
            </a:r>
            <a:endParaRPr sz="6000">
              <a:solidFill>
                <a:srgbClr val="595959"/>
              </a:solidFill>
              <a:latin typeface="Libre Franklin"/>
              <a:ea typeface="Libre Franklin"/>
              <a:cs typeface="Libre Franklin"/>
              <a:sym typeface="Libre Franklin"/>
            </a:endParaRPr>
          </a:p>
        </p:txBody>
      </p:sp>
      <p:sp>
        <p:nvSpPr>
          <p:cNvPr id="110" name="Google Shape;110;p3"/>
          <p:cNvSpPr txBox="1">
            <a:spLocks noGrp="1"/>
          </p:cNvSpPr>
          <p:nvPr>
            <p:ph type="body" idx="1"/>
          </p:nvPr>
        </p:nvSpPr>
        <p:spPr>
          <a:xfrm>
            <a:off x="956984" y="1844302"/>
            <a:ext cx="5508812" cy="4351338"/>
          </a:xfrm>
          <a:prstGeom prst="rect">
            <a:avLst/>
          </a:prstGeom>
          <a:noFill/>
          <a:ln>
            <a:noFill/>
          </a:ln>
        </p:spPr>
        <p:txBody>
          <a:bodyPr spcFirstLastPara="1" wrap="square" lIns="91425" tIns="45700" rIns="91425" bIns="45700" anchor="t" anchorCtr="0">
            <a:normAutofit lnSpcReduction="10000"/>
          </a:bodyPr>
          <a:lstStyle/>
          <a:p>
            <a:pPr marL="342900" lvl="1" indent="-342900" algn="l" rtl="0">
              <a:lnSpc>
                <a:spcPct val="90000"/>
              </a:lnSpc>
              <a:spcBef>
                <a:spcPts val="0"/>
              </a:spcBef>
              <a:spcAft>
                <a:spcPts val="0"/>
              </a:spcAft>
              <a:buClr>
                <a:srgbClr val="3F3F3F"/>
              </a:buClr>
              <a:buSzPts val="2400"/>
              <a:buChar char="•"/>
            </a:pPr>
            <a:r>
              <a:rPr lang="es" b="0" i="0" u="none">
                <a:solidFill>
                  <a:srgbClr val="3F3F3F"/>
                </a:solidFill>
                <a:latin typeface="Arial"/>
                <a:ea typeface="Arial"/>
                <a:cs typeface="Arial"/>
                <a:sym typeface="Arial"/>
              </a:rPr>
              <a:t>Introducción</a:t>
            </a:r>
            <a:endParaRPr/>
          </a:p>
          <a:p>
            <a:pPr marL="342900" lvl="1" indent="-342900" algn="l" rtl="0">
              <a:lnSpc>
                <a:spcPct val="90000"/>
              </a:lnSpc>
              <a:spcBef>
                <a:spcPts val="1200"/>
              </a:spcBef>
              <a:spcAft>
                <a:spcPts val="0"/>
              </a:spcAft>
              <a:buClr>
                <a:srgbClr val="3F3F3F"/>
              </a:buClr>
              <a:buSzPts val="2400"/>
              <a:buChar char="•"/>
            </a:pPr>
            <a:r>
              <a:rPr lang="es" b="0" i="0" u="none">
                <a:solidFill>
                  <a:srgbClr val="3F3F3F"/>
                </a:solidFill>
                <a:latin typeface="Arial"/>
                <a:ea typeface="Arial"/>
                <a:cs typeface="Arial"/>
                <a:sym typeface="Arial"/>
              </a:rPr>
              <a:t>¿Cuál es la ley?</a:t>
            </a:r>
            <a:endParaRPr strike="sngStrike">
              <a:solidFill>
                <a:srgbClr val="3F3F3F"/>
              </a:solidFill>
              <a:latin typeface="Arial"/>
              <a:ea typeface="Arial"/>
              <a:cs typeface="Arial"/>
              <a:sym typeface="Arial"/>
            </a:endParaRPr>
          </a:p>
          <a:p>
            <a:pPr marL="342900" lvl="1" indent="-342900" algn="l" rtl="0">
              <a:lnSpc>
                <a:spcPct val="90000"/>
              </a:lnSpc>
              <a:spcBef>
                <a:spcPts val="1200"/>
              </a:spcBef>
              <a:spcAft>
                <a:spcPts val="0"/>
              </a:spcAft>
              <a:buClr>
                <a:srgbClr val="3F3F3F"/>
              </a:buClr>
              <a:buSzPts val="2400"/>
              <a:buChar char="•"/>
            </a:pPr>
            <a:r>
              <a:rPr lang="es" b="0" i="0" u="none">
                <a:solidFill>
                  <a:srgbClr val="3F3F3F"/>
                </a:solidFill>
                <a:latin typeface="Arial"/>
                <a:ea typeface="Arial"/>
                <a:cs typeface="Arial"/>
                <a:sym typeface="Arial"/>
              </a:rPr>
              <a:t>¿Quién está cubierto?</a:t>
            </a:r>
            <a:endParaRPr/>
          </a:p>
          <a:p>
            <a:pPr marL="342900" lvl="1" indent="-342900" algn="l" rtl="0">
              <a:lnSpc>
                <a:spcPct val="90000"/>
              </a:lnSpc>
              <a:spcBef>
                <a:spcPts val="1200"/>
              </a:spcBef>
              <a:spcAft>
                <a:spcPts val="0"/>
              </a:spcAft>
              <a:buClr>
                <a:srgbClr val="3F3F3F"/>
              </a:buClr>
              <a:buSzPts val="2400"/>
              <a:buChar char="•"/>
            </a:pPr>
            <a:r>
              <a:rPr lang="es" b="0" i="0" u="none">
                <a:solidFill>
                  <a:srgbClr val="3F3F3F"/>
                </a:solidFill>
                <a:latin typeface="Arial"/>
                <a:ea typeface="Arial"/>
                <a:cs typeface="Arial"/>
                <a:sym typeface="Arial"/>
              </a:rPr>
              <a:t>¿Qué </a:t>
            </a:r>
            <a:r>
              <a:rPr lang="es">
                <a:solidFill>
                  <a:srgbClr val="3F3F3F"/>
                </a:solidFill>
                <a:latin typeface="Arial"/>
                <a:ea typeface="Arial"/>
                <a:cs typeface="Arial"/>
                <a:sym typeface="Arial"/>
              </a:rPr>
              <a:t>es la Notificación</a:t>
            </a:r>
            <a:r>
              <a:rPr lang="es" b="0" i="0" u="none">
                <a:solidFill>
                  <a:srgbClr val="3F3F3F"/>
                </a:solidFill>
                <a:latin typeface="Arial"/>
                <a:ea typeface="Arial"/>
                <a:cs typeface="Arial"/>
                <a:sym typeface="Arial"/>
              </a:rPr>
              <a:t> de los Derechos del Empleado?</a:t>
            </a:r>
            <a:endParaRPr/>
          </a:p>
          <a:p>
            <a:pPr marL="342900" lvl="1" indent="-342900" algn="l" rtl="0">
              <a:lnSpc>
                <a:spcPct val="90000"/>
              </a:lnSpc>
              <a:spcBef>
                <a:spcPts val="1200"/>
              </a:spcBef>
              <a:spcAft>
                <a:spcPts val="0"/>
              </a:spcAft>
              <a:buClr>
                <a:srgbClr val="3F3F3F"/>
              </a:buClr>
              <a:buSzPts val="2400"/>
              <a:buChar char="•"/>
            </a:pPr>
            <a:r>
              <a:rPr lang="es" b="0" i="0" u="none">
                <a:solidFill>
                  <a:srgbClr val="3F3F3F"/>
                </a:solidFill>
                <a:latin typeface="Arial"/>
                <a:ea typeface="Arial"/>
                <a:cs typeface="Arial"/>
                <a:sym typeface="Arial"/>
              </a:rPr>
              <a:t>¿Cómo se </a:t>
            </a:r>
            <a:r>
              <a:rPr lang="es">
                <a:solidFill>
                  <a:srgbClr val="3F3F3F"/>
                </a:solidFill>
                <a:latin typeface="Arial"/>
                <a:ea typeface="Arial"/>
                <a:cs typeface="Arial"/>
                <a:sym typeface="Arial"/>
              </a:rPr>
              <a:t>adquiere</a:t>
            </a:r>
            <a:r>
              <a:rPr lang="es" b="0" i="0" u="none">
                <a:solidFill>
                  <a:srgbClr val="3F3F3F"/>
                </a:solidFill>
                <a:latin typeface="Arial"/>
                <a:ea typeface="Arial"/>
                <a:cs typeface="Arial"/>
                <a:sym typeface="Arial"/>
              </a:rPr>
              <a:t> la licencia por enfermedad?</a:t>
            </a:r>
            <a:endParaRPr/>
          </a:p>
          <a:p>
            <a:pPr marL="342900" lvl="1" indent="-342900" algn="l" rtl="0">
              <a:lnSpc>
                <a:spcPct val="90000"/>
              </a:lnSpc>
              <a:spcBef>
                <a:spcPts val="1200"/>
              </a:spcBef>
              <a:spcAft>
                <a:spcPts val="0"/>
              </a:spcAft>
              <a:buClr>
                <a:srgbClr val="3F3F3F"/>
              </a:buClr>
              <a:buSzPts val="2400"/>
              <a:buChar char="•"/>
            </a:pPr>
            <a:r>
              <a:rPr lang="es" b="0" i="0" u="none">
                <a:solidFill>
                  <a:srgbClr val="3F3F3F"/>
                </a:solidFill>
                <a:latin typeface="Arial"/>
                <a:ea typeface="Arial"/>
                <a:cs typeface="Arial"/>
                <a:sym typeface="Arial"/>
              </a:rPr>
              <a:t>¿Cuándo puedo usar la licencia por enfermedad </a:t>
            </a:r>
            <a:r>
              <a:rPr lang="es">
                <a:solidFill>
                  <a:srgbClr val="3F3F3F"/>
                </a:solidFill>
                <a:latin typeface="Arial"/>
                <a:ea typeface="Arial"/>
                <a:cs typeface="Arial"/>
                <a:sym typeface="Arial"/>
              </a:rPr>
              <a:t>adquirida</a:t>
            </a:r>
            <a:r>
              <a:rPr lang="es" b="0" i="0" u="none">
                <a:solidFill>
                  <a:srgbClr val="3F3F3F"/>
                </a:solidFill>
                <a:latin typeface="Arial"/>
                <a:ea typeface="Arial"/>
                <a:cs typeface="Arial"/>
                <a:sym typeface="Arial"/>
              </a:rPr>
              <a:t>?</a:t>
            </a:r>
            <a:endParaRPr/>
          </a:p>
          <a:p>
            <a:pPr marL="342900" lvl="1" indent="-342900" algn="l" rtl="0">
              <a:lnSpc>
                <a:spcPct val="90000"/>
              </a:lnSpc>
              <a:spcBef>
                <a:spcPts val="1200"/>
              </a:spcBef>
              <a:spcAft>
                <a:spcPts val="0"/>
              </a:spcAft>
              <a:buClr>
                <a:srgbClr val="3F3F3F"/>
              </a:buClr>
              <a:buSzPts val="2400"/>
              <a:buChar char="•"/>
            </a:pPr>
            <a:r>
              <a:rPr lang="es" b="0" i="0" u="none">
                <a:solidFill>
                  <a:srgbClr val="3F3F3F"/>
                </a:solidFill>
                <a:latin typeface="Arial"/>
                <a:ea typeface="Arial"/>
                <a:cs typeface="Arial"/>
                <a:sym typeface="Arial"/>
              </a:rPr>
              <a:t>¿Cómo recibo mi pago por los días de licencia por enfermedad?</a:t>
            </a:r>
            <a:endParaRPr/>
          </a:p>
        </p:txBody>
      </p:sp>
      <p:pic>
        <p:nvPicPr>
          <p:cNvPr id="111" name="Google Shape;111;p3"/>
          <p:cNvPicPr preferRelativeResize="0"/>
          <p:nvPr/>
        </p:nvPicPr>
        <p:blipFill rotWithShape="1">
          <a:blip r:embed="rId3">
            <a:alphaModFix/>
          </a:blip>
          <a:srcRect/>
          <a:stretch/>
        </p:blipFill>
        <p:spPr>
          <a:xfrm rot="-5400000">
            <a:off x="-3059204" y="3059203"/>
            <a:ext cx="6857999" cy="739591"/>
          </a:xfrm>
          <a:prstGeom prst="rect">
            <a:avLst/>
          </a:prstGeom>
          <a:noFill/>
          <a:ln>
            <a:noFill/>
          </a:ln>
        </p:spPr>
      </p:pic>
      <p:sp>
        <p:nvSpPr>
          <p:cNvPr id="112" name="Google Shape;112;p3"/>
          <p:cNvSpPr txBox="1"/>
          <p:nvPr/>
        </p:nvSpPr>
        <p:spPr>
          <a:xfrm>
            <a:off x="6465796" y="1844302"/>
            <a:ext cx="5544272" cy="1354217"/>
          </a:xfrm>
          <a:prstGeom prst="rect">
            <a:avLst/>
          </a:prstGeom>
          <a:noFill/>
          <a:ln>
            <a:noFill/>
          </a:ln>
        </p:spPr>
        <p:txBody>
          <a:bodyPr spcFirstLastPara="1" wrap="square" lIns="91425" tIns="45700" rIns="91425" bIns="45700" anchor="t" anchorCtr="0">
            <a:spAutoFit/>
          </a:bodyPr>
          <a:lstStyle/>
          <a:p>
            <a:pPr marL="342900" marR="0" lvl="1" indent="-342900" algn="l" rtl="0">
              <a:spcBef>
                <a:spcPts val="0"/>
              </a:spcBef>
              <a:spcAft>
                <a:spcPts val="0"/>
              </a:spcAft>
              <a:buClr>
                <a:srgbClr val="3F3F3F"/>
              </a:buClr>
              <a:buSzPts val="2400"/>
              <a:buFont typeface="Arial"/>
              <a:buChar char="•"/>
            </a:pPr>
            <a:r>
              <a:rPr lang="es" sz="2400" b="0" i="0" u="none" strike="noStrike" cap="none">
                <a:solidFill>
                  <a:srgbClr val="3F3F3F"/>
                </a:solidFill>
                <a:latin typeface="Arial"/>
                <a:ea typeface="Arial"/>
                <a:cs typeface="Arial"/>
                <a:sym typeface="Arial"/>
              </a:rPr>
              <a:t>¿Cuáles son algunas de las normas para los empleadores?</a:t>
            </a:r>
            <a:endParaRPr/>
          </a:p>
          <a:p>
            <a:pPr marL="342900" marR="0" lvl="1" indent="-342900" algn="l" rtl="0">
              <a:spcBef>
                <a:spcPts val="1200"/>
              </a:spcBef>
              <a:spcAft>
                <a:spcPts val="0"/>
              </a:spcAft>
              <a:buClr>
                <a:srgbClr val="3F3F3F"/>
              </a:buClr>
              <a:buSzPts val="2400"/>
              <a:buFont typeface="Arial"/>
              <a:buChar char="•"/>
            </a:pPr>
            <a:r>
              <a:rPr lang="es" sz="2400" b="0" i="0" u="none" strike="noStrike" cap="none">
                <a:solidFill>
                  <a:srgbClr val="3F3F3F"/>
                </a:solidFill>
                <a:latin typeface="Arial"/>
                <a:ea typeface="Arial"/>
                <a:cs typeface="Arial"/>
                <a:sym typeface="Arial"/>
              </a:rPr>
              <a:t>Conclusión</a:t>
            </a:r>
            <a:endParaRPr/>
          </a:p>
        </p:txBody>
      </p:sp>
      <p:pic>
        <p:nvPicPr>
          <p:cNvPr id="113" name="Google Shape;113;p3"/>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9"/>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8" name="Google Shape;348;p29"/>
          <p:cNvSpPr txBox="1"/>
          <p:nvPr/>
        </p:nvSpPr>
        <p:spPr>
          <a:xfrm>
            <a:off x="739600" y="365125"/>
            <a:ext cx="11452500" cy="10029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rgbClr val="595959"/>
              </a:buClr>
              <a:buSzPct val="100000"/>
              <a:buFont typeface="Libre Franklin"/>
              <a:buNone/>
            </a:pPr>
            <a:r>
              <a:rPr lang="es" sz="6000" b="0" i="0" u="none" strike="noStrike" cap="none">
                <a:solidFill>
                  <a:srgbClr val="595959"/>
                </a:solidFill>
                <a:latin typeface="Libre Franklin"/>
                <a:ea typeface="Libre Franklin"/>
                <a:cs typeface="Libre Franklin"/>
                <a:sym typeface="Libre Franklin"/>
              </a:rPr>
              <a:t>Usted Tiene Derecho A Que Le Paguen </a:t>
            </a:r>
            <a:endParaRPr sz="6000" b="0" i="0" u="none" strike="noStrike" cap="none">
              <a:solidFill>
                <a:srgbClr val="595959"/>
              </a:solidFill>
              <a:latin typeface="Libre Franklin"/>
              <a:ea typeface="Libre Franklin"/>
              <a:cs typeface="Libre Franklin"/>
              <a:sym typeface="Libre Franklin"/>
            </a:endParaRPr>
          </a:p>
        </p:txBody>
      </p:sp>
      <p:pic>
        <p:nvPicPr>
          <p:cNvPr id="349" name="Google Shape;349;p29"/>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350" name="Google Shape;350;p29"/>
          <p:cNvSpPr txBox="1">
            <a:spLocks noGrp="1"/>
          </p:cNvSpPr>
          <p:nvPr>
            <p:ph type="body" idx="1"/>
          </p:nvPr>
        </p:nvSpPr>
        <p:spPr>
          <a:xfrm>
            <a:off x="1021976" y="1519518"/>
            <a:ext cx="9117106"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8599"/>
              </a:buClr>
              <a:buSzPts val="2000"/>
              <a:buNone/>
            </a:pPr>
            <a:r>
              <a:rPr lang="es" sz="2000" b="0" i="0">
                <a:solidFill>
                  <a:srgbClr val="008599"/>
                </a:solidFill>
              </a:rPr>
              <a:t>Se le debe el monto total de los salarios adeudados, por todas las horas trabajadas, y no menos del salario mínimo estatal aplicable.</a:t>
            </a:r>
            <a:endParaRPr/>
          </a:p>
          <a:p>
            <a:pPr marL="0" lvl="0" indent="0" algn="l" rtl="0">
              <a:lnSpc>
                <a:spcPct val="90000"/>
              </a:lnSpc>
              <a:spcBef>
                <a:spcPts val="1000"/>
              </a:spcBef>
              <a:spcAft>
                <a:spcPts val="0"/>
              </a:spcAft>
              <a:buClr>
                <a:schemeClr val="dk1"/>
              </a:buClr>
              <a:buSzPts val="1800"/>
              <a:buNone/>
            </a:pPr>
            <a:endParaRPr sz="1800" b="0" i="0">
              <a:solidFill>
                <a:srgbClr val="008599"/>
              </a:solidFill>
            </a:endParaRPr>
          </a:p>
          <a:p>
            <a:pPr marL="685800" lvl="1" indent="-228600" algn="l" rtl="0">
              <a:lnSpc>
                <a:spcPct val="90000"/>
              </a:lnSpc>
              <a:spcBef>
                <a:spcPts val="500"/>
              </a:spcBef>
              <a:spcAft>
                <a:spcPts val="0"/>
              </a:spcAft>
              <a:buClr>
                <a:schemeClr val="dk1"/>
              </a:buClr>
              <a:buSzPts val="2000"/>
              <a:buChar char="•"/>
            </a:pPr>
            <a:r>
              <a:rPr lang="es" sz="2000" b="1"/>
              <a:t>Horas extraordinarias: </a:t>
            </a:r>
            <a:r>
              <a:rPr lang="es" sz="2000"/>
              <a:t>A la mayoría de los trabajadores se les debe 1,5 veces el salario por hora normal por las horas trabajadas que superen las 40 horas semanales</a:t>
            </a:r>
            <a:endParaRPr/>
          </a:p>
          <a:p>
            <a:pPr marL="457200" lvl="1" indent="0" algn="l" rtl="0">
              <a:lnSpc>
                <a:spcPct val="90000"/>
              </a:lnSpc>
              <a:spcBef>
                <a:spcPts val="500"/>
              </a:spcBef>
              <a:spcAft>
                <a:spcPts val="0"/>
              </a:spcAft>
              <a:buClr>
                <a:schemeClr val="dk1"/>
              </a:buClr>
              <a:buSzPts val="2000"/>
              <a:buNone/>
            </a:pPr>
            <a:endParaRPr sz="2000">
              <a:solidFill>
                <a:srgbClr val="000000"/>
              </a:solidFill>
            </a:endParaRPr>
          </a:p>
          <a:p>
            <a:pPr marL="685800" lvl="1" indent="-228600" algn="l" rtl="0">
              <a:lnSpc>
                <a:spcPct val="90000"/>
              </a:lnSpc>
              <a:spcBef>
                <a:spcPts val="500"/>
              </a:spcBef>
              <a:spcAft>
                <a:spcPts val="0"/>
              </a:spcAft>
              <a:buClr>
                <a:schemeClr val="dk1"/>
              </a:buClr>
              <a:buSzPts val="2000"/>
              <a:buChar char="•"/>
            </a:pPr>
            <a:r>
              <a:rPr lang="es" sz="2000" b="1"/>
              <a:t>Construcción pública (por ejemplo, escuelas, edificios, carreteras): </a:t>
            </a:r>
            <a:r>
              <a:rPr lang="es" sz="2000"/>
              <a:t>El contratista debe registrarse con el Estado y pagar el salario vigente.</a:t>
            </a:r>
            <a:endParaRPr/>
          </a:p>
          <a:p>
            <a:pPr marL="457200" lvl="1" indent="0" algn="l" rtl="0">
              <a:lnSpc>
                <a:spcPct val="90000"/>
              </a:lnSpc>
              <a:spcBef>
                <a:spcPts val="500"/>
              </a:spcBef>
              <a:spcAft>
                <a:spcPts val="0"/>
              </a:spcAft>
              <a:buClr>
                <a:schemeClr val="dk1"/>
              </a:buClr>
              <a:buSzPts val="2000"/>
              <a:buNone/>
            </a:pPr>
            <a:endParaRPr sz="2000">
              <a:solidFill>
                <a:srgbClr val="000000"/>
              </a:solidFill>
            </a:endParaRPr>
          </a:p>
          <a:p>
            <a:pPr marL="685800" lvl="1" indent="-228600" algn="l" rtl="0">
              <a:lnSpc>
                <a:spcPct val="90000"/>
              </a:lnSpc>
              <a:spcBef>
                <a:spcPts val="500"/>
              </a:spcBef>
              <a:spcAft>
                <a:spcPts val="0"/>
              </a:spcAft>
              <a:buClr>
                <a:schemeClr val="dk1"/>
              </a:buClr>
              <a:buSzPts val="2000"/>
              <a:buChar char="•"/>
            </a:pPr>
            <a:r>
              <a:rPr lang="es" sz="2000" b="1"/>
              <a:t>Clasificado erróneamente como contratista independiente (1099) o pagado en efectivo sin registro en los libros:</a:t>
            </a:r>
            <a:r>
              <a:rPr lang="es" sz="2000" b="1" i="0">
                <a:solidFill>
                  <a:srgbClr val="000000"/>
                </a:solidFill>
              </a:rPr>
              <a:t> </a:t>
            </a:r>
            <a:r>
              <a:rPr lang="es" sz="2000"/>
              <a:t>No tiene la culpa, pero podría verse privado de derechos laborales y otras prestaciones. Los empleados erróneamente clasificados pueden tener derecho a una indemnización económica como parte de las sanciones al empresario.</a:t>
            </a:r>
            <a:endParaRPr/>
          </a:p>
          <a:p>
            <a:pPr marL="457200" lvl="1" indent="0" algn="l" rtl="0">
              <a:lnSpc>
                <a:spcPct val="90000"/>
              </a:lnSpc>
              <a:spcBef>
                <a:spcPts val="500"/>
              </a:spcBef>
              <a:spcAft>
                <a:spcPts val="0"/>
              </a:spcAft>
              <a:buClr>
                <a:schemeClr val="dk1"/>
              </a:buClr>
              <a:buSzPts val="2000"/>
              <a:buNone/>
            </a:pPr>
            <a:endParaRPr sz="2000" b="1" i="0">
              <a:solidFill>
                <a:srgbClr val="000000"/>
              </a:solidFill>
            </a:endParaRPr>
          </a:p>
          <a:p>
            <a:pPr marL="6350" lvl="1" indent="-6350" algn="l" rtl="0">
              <a:lnSpc>
                <a:spcPct val="90000"/>
              </a:lnSpc>
              <a:spcBef>
                <a:spcPts val="500"/>
              </a:spcBef>
              <a:spcAft>
                <a:spcPts val="0"/>
              </a:spcAft>
              <a:buClr>
                <a:schemeClr val="dk1"/>
              </a:buClr>
              <a:buSzPts val="2000"/>
              <a:buNone/>
            </a:pPr>
            <a:r>
              <a:rPr lang="es" sz="2000"/>
              <a:t>Obtenga más información en </a:t>
            </a:r>
            <a:r>
              <a:rPr lang="es" sz="2000" b="1">
                <a:solidFill>
                  <a:srgbClr val="000000"/>
                </a:solidFill>
              </a:rPr>
              <a:t>myworkrights.nj.gov</a:t>
            </a:r>
            <a:endParaRPr sz="2000" i="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0"/>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7" name="Google Shape;357;p30"/>
          <p:cNvSpPr txBox="1"/>
          <p:nvPr/>
        </p:nvSpPr>
        <p:spPr>
          <a:xfrm>
            <a:off x="739592" y="365125"/>
            <a:ext cx="11452408" cy="115439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rgbClr val="595959"/>
              </a:buClr>
              <a:buSzPct val="100000"/>
              <a:buFont typeface="Libre Franklin"/>
              <a:buNone/>
            </a:pPr>
            <a:r>
              <a:rPr lang="es" sz="6000" b="0" i="0" u="none" strike="noStrike" cap="none" dirty="0">
                <a:solidFill>
                  <a:srgbClr val="595959"/>
                </a:solidFill>
                <a:latin typeface="Libre Franklin"/>
                <a:ea typeface="Libre Franklin"/>
                <a:cs typeface="Libre Franklin"/>
                <a:sym typeface="Libre Franklin"/>
              </a:rPr>
              <a:t>Mas Derechos y Beneficios Laborales en NJ</a:t>
            </a:r>
            <a:endParaRPr sz="6000" b="0" i="0" u="none" strike="noStrike" cap="none" dirty="0">
              <a:solidFill>
                <a:srgbClr val="595959"/>
              </a:solidFill>
              <a:latin typeface="Libre Franklin"/>
              <a:ea typeface="Libre Franklin"/>
              <a:cs typeface="Libre Franklin"/>
              <a:sym typeface="Libre Franklin"/>
            </a:endParaRPr>
          </a:p>
        </p:txBody>
      </p:sp>
      <p:pic>
        <p:nvPicPr>
          <p:cNvPr id="358" name="Google Shape;358;p30"/>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359" name="Google Shape;359;p30"/>
          <p:cNvSpPr txBox="1">
            <a:spLocks noGrp="1"/>
          </p:cNvSpPr>
          <p:nvPr>
            <p:ph type="body" idx="1"/>
          </p:nvPr>
        </p:nvSpPr>
        <p:spPr>
          <a:xfrm>
            <a:off x="1021976" y="1825625"/>
            <a:ext cx="9117106"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08599"/>
              </a:buClr>
              <a:buSzPts val="2800"/>
              <a:buNone/>
            </a:pPr>
            <a:r>
              <a:rPr lang="es" b="1" i="0" dirty="0">
                <a:solidFill>
                  <a:srgbClr val="008599"/>
                </a:solidFill>
                <a:latin typeface="Calibri"/>
                <a:ea typeface="Calibri"/>
                <a:cs typeface="Calibri"/>
                <a:sym typeface="Calibri"/>
              </a:rPr>
              <a:t>Licencia Familiar y Médica Pagada en NJ</a:t>
            </a:r>
            <a:endParaRPr dirty="0"/>
          </a:p>
          <a:p>
            <a:pPr marL="228600" lvl="0" indent="-228600" algn="l" rtl="0">
              <a:lnSpc>
                <a:spcPct val="90000"/>
              </a:lnSpc>
              <a:spcBef>
                <a:spcPts val="1000"/>
              </a:spcBef>
              <a:spcAft>
                <a:spcPts val="0"/>
              </a:spcAft>
              <a:buClr>
                <a:srgbClr val="000000"/>
              </a:buClr>
              <a:buSzPts val="2400"/>
              <a:buChar char="•"/>
            </a:pPr>
            <a:r>
              <a:rPr lang="es" sz="2400" dirty="0">
                <a:solidFill>
                  <a:srgbClr val="000000"/>
                </a:solidFill>
                <a:latin typeface="Calibri"/>
                <a:ea typeface="Calibri"/>
                <a:cs typeface="Calibri"/>
                <a:sym typeface="Calibri"/>
              </a:rPr>
              <a:t>Beneficios en efectivo para cuidar de usted o de sus seres queridos</a:t>
            </a:r>
            <a:endParaRPr sz="2400" dirty="0">
              <a:solidFill>
                <a:srgbClr val="000000"/>
              </a:solidFill>
              <a:latin typeface="Calibri"/>
              <a:ea typeface="Calibri"/>
              <a:cs typeface="Calibri"/>
              <a:sym typeface="Calibri"/>
            </a:endParaRPr>
          </a:p>
          <a:p>
            <a:pPr marL="228600" lvl="0" indent="-228600" algn="l" rtl="0">
              <a:lnSpc>
                <a:spcPct val="90000"/>
              </a:lnSpc>
              <a:spcBef>
                <a:spcPts val="1000"/>
              </a:spcBef>
              <a:spcAft>
                <a:spcPts val="0"/>
              </a:spcAft>
              <a:buClr>
                <a:srgbClr val="000000"/>
              </a:buClr>
              <a:buSzPts val="2400"/>
              <a:buChar char="•"/>
            </a:pPr>
            <a:r>
              <a:rPr lang="es" sz="2400" i="0" dirty="0">
                <a:solidFill>
                  <a:srgbClr val="000000"/>
                </a:solidFill>
                <a:latin typeface="Calibri"/>
                <a:ea typeface="Calibri"/>
                <a:cs typeface="Calibri"/>
                <a:sym typeface="Calibri"/>
              </a:rPr>
              <a:t>El trabajo puede estar protegido por la ley federal/estatal</a:t>
            </a:r>
            <a:endParaRPr dirty="0"/>
          </a:p>
          <a:p>
            <a:pPr marL="228600" lvl="0" indent="-228600" algn="l" rtl="0">
              <a:lnSpc>
                <a:spcPct val="90000"/>
              </a:lnSpc>
              <a:spcBef>
                <a:spcPts val="1000"/>
              </a:spcBef>
              <a:spcAft>
                <a:spcPts val="0"/>
              </a:spcAft>
              <a:buClr>
                <a:srgbClr val="000000"/>
              </a:buClr>
              <a:buSzPts val="2400"/>
              <a:buChar char="•"/>
            </a:pPr>
            <a:r>
              <a:rPr lang="es" sz="2400" i="0" dirty="0">
                <a:solidFill>
                  <a:srgbClr val="000000"/>
                </a:solidFill>
                <a:latin typeface="Calibri"/>
                <a:ea typeface="Calibri"/>
                <a:cs typeface="Calibri"/>
                <a:sym typeface="Calibri"/>
              </a:rPr>
              <a:t>Requiere un número SSN válido</a:t>
            </a:r>
            <a:endParaRPr dirty="0"/>
          </a:p>
          <a:p>
            <a:pPr marL="0" lvl="0" indent="0" algn="l" rtl="0">
              <a:lnSpc>
                <a:spcPct val="90000"/>
              </a:lnSpc>
              <a:spcBef>
                <a:spcPts val="1000"/>
              </a:spcBef>
              <a:spcAft>
                <a:spcPts val="0"/>
              </a:spcAft>
              <a:buClr>
                <a:srgbClr val="000000"/>
              </a:buClr>
              <a:buSzPts val="2400"/>
              <a:buNone/>
            </a:pPr>
            <a:r>
              <a:rPr lang="es" sz="2400" i="0" dirty="0">
                <a:solidFill>
                  <a:srgbClr val="000000"/>
                </a:solidFill>
                <a:latin typeface="Calibri"/>
                <a:ea typeface="Calibri"/>
                <a:cs typeface="Calibri"/>
                <a:sym typeface="Calibri"/>
              </a:rPr>
              <a:t>myleavebenefits.nj.gov</a:t>
            </a:r>
            <a:endParaRPr dirty="0"/>
          </a:p>
          <a:p>
            <a:pPr marL="0" lvl="0" indent="0" algn="l" rtl="0">
              <a:lnSpc>
                <a:spcPct val="90000"/>
              </a:lnSpc>
              <a:spcBef>
                <a:spcPts val="1000"/>
              </a:spcBef>
              <a:spcAft>
                <a:spcPts val="0"/>
              </a:spcAft>
              <a:buClr>
                <a:schemeClr val="dk1"/>
              </a:buClr>
              <a:buSzPts val="2000"/>
              <a:buNone/>
            </a:pPr>
            <a:endParaRPr sz="200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rgbClr val="008599"/>
              </a:buClr>
              <a:buSzPts val="2800"/>
              <a:buNone/>
            </a:pPr>
            <a:r>
              <a:rPr lang="es" b="1" i="0" dirty="0">
                <a:solidFill>
                  <a:srgbClr val="008599"/>
                </a:solidFill>
                <a:latin typeface="Calibri"/>
                <a:ea typeface="Calibri"/>
                <a:cs typeface="Calibri"/>
                <a:sym typeface="Calibri"/>
              </a:rPr>
              <a:t>Lesiones Relacionadas con el Trabajo</a:t>
            </a:r>
            <a:endParaRPr dirty="0"/>
          </a:p>
          <a:p>
            <a:pPr marL="0" lvl="0" indent="0" algn="l" rtl="0">
              <a:lnSpc>
                <a:spcPct val="90000"/>
              </a:lnSpc>
              <a:spcBef>
                <a:spcPts val="1000"/>
              </a:spcBef>
              <a:spcAft>
                <a:spcPts val="0"/>
              </a:spcAft>
              <a:buClr>
                <a:srgbClr val="000000"/>
              </a:buClr>
              <a:buSzPts val="2400"/>
              <a:buNone/>
            </a:pPr>
            <a:r>
              <a:rPr lang="es" sz="2400" dirty="0">
                <a:solidFill>
                  <a:srgbClr val="000000"/>
                </a:solidFill>
                <a:latin typeface="Calibri"/>
                <a:ea typeface="Calibri"/>
                <a:cs typeface="Calibri"/>
                <a:sym typeface="Calibri"/>
              </a:rPr>
              <a:t>Usted puede tener derecho a una Compensación</a:t>
            </a:r>
            <a:endParaRPr dirty="0"/>
          </a:p>
          <a:p>
            <a:pPr marL="0" lvl="0" indent="0" algn="l" rtl="0">
              <a:lnSpc>
                <a:spcPct val="90000"/>
              </a:lnSpc>
              <a:spcBef>
                <a:spcPts val="1000"/>
              </a:spcBef>
              <a:spcAft>
                <a:spcPts val="0"/>
              </a:spcAft>
              <a:buClr>
                <a:srgbClr val="000000"/>
              </a:buClr>
              <a:buSzPts val="2400"/>
              <a:buNone/>
            </a:pPr>
            <a:r>
              <a:rPr lang="es" sz="2400" dirty="0">
                <a:solidFill>
                  <a:srgbClr val="000000"/>
                </a:solidFill>
                <a:latin typeface="Calibri"/>
                <a:ea typeface="Calibri"/>
                <a:cs typeface="Calibri"/>
                <a:sym typeface="Calibri"/>
              </a:rPr>
              <a:t>para Trabajadores</a:t>
            </a:r>
            <a:endParaRPr dirty="0"/>
          </a:p>
          <a:p>
            <a:pPr marL="0" lvl="0" indent="0" algn="l" rtl="0">
              <a:lnSpc>
                <a:spcPct val="90000"/>
              </a:lnSpc>
              <a:spcBef>
                <a:spcPts val="1000"/>
              </a:spcBef>
              <a:spcAft>
                <a:spcPts val="0"/>
              </a:spcAft>
              <a:buClr>
                <a:srgbClr val="000000"/>
              </a:buClr>
              <a:buSzPts val="2400"/>
              <a:buNone/>
            </a:pPr>
            <a:r>
              <a:rPr lang="es" sz="2400" i="0" dirty="0">
                <a:solidFill>
                  <a:srgbClr val="000000"/>
                </a:solidFill>
                <a:latin typeface="Calibri"/>
                <a:ea typeface="Calibri"/>
                <a:cs typeface="Calibri"/>
                <a:sym typeface="Calibri"/>
              </a:rPr>
              <a:t>nj.gov/labor/workerscompensation</a:t>
            </a:r>
            <a:endParaRPr sz="2400" i="0" dirty="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1"/>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6" name="Google Shape;366;p31"/>
          <p:cNvSpPr txBox="1"/>
          <p:nvPr/>
        </p:nvSpPr>
        <p:spPr>
          <a:xfrm>
            <a:off x="739592" y="365125"/>
            <a:ext cx="11452408" cy="1154393"/>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rgbClr val="595959"/>
              </a:buClr>
              <a:buSzPct val="100000"/>
              <a:buFont typeface="Libre Franklin"/>
              <a:buNone/>
            </a:pPr>
            <a:r>
              <a:rPr lang="es" sz="6000" b="0" i="0" u="none" strike="noStrike" cap="none" dirty="0">
                <a:solidFill>
                  <a:srgbClr val="595959"/>
                </a:solidFill>
                <a:latin typeface="Libre Franklin"/>
                <a:ea typeface="Libre Franklin"/>
                <a:cs typeface="Libre Franklin"/>
                <a:sym typeface="Libre Franklin"/>
              </a:rPr>
              <a:t>Mas Derechos y Beneficios Laborales en NJ</a:t>
            </a:r>
            <a:endParaRPr sz="6000" b="0" i="0" u="none" strike="noStrike" cap="none" dirty="0">
              <a:solidFill>
                <a:srgbClr val="595959"/>
              </a:solidFill>
              <a:latin typeface="Libre Franklin"/>
              <a:ea typeface="Libre Franklin"/>
              <a:cs typeface="Libre Franklin"/>
              <a:sym typeface="Libre Franklin"/>
            </a:endParaRPr>
          </a:p>
        </p:txBody>
      </p:sp>
      <p:pic>
        <p:nvPicPr>
          <p:cNvPr id="367" name="Google Shape;367;p31"/>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368" name="Google Shape;368;p31"/>
          <p:cNvSpPr txBox="1">
            <a:spLocks noGrp="1"/>
          </p:cNvSpPr>
          <p:nvPr>
            <p:ph type="body" idx="1"/>
          </p:nvPr>
        </p:nvSpPr>
        <p:spPr>
          <a:xfrm>
            <a:off x="1021976" y="1825625"/>
            <a:ext cx="911710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8599"/>
              </a:buClr>
              <a:buSzPts val="2800"/>
              <a:buNone/>
            </a:pPr>
            <a:r>
              <a:rPr lang="es" b="1" i="0">
                <a:solidFill>
                  <a:srgbClr val="008599"/>
                </a:solidFill>
                <a:latin typeface="Calibri"/>
                <a:ea typeface="Calibri"/>
                <a:cs typeface="Calibri"/>
                <a:sym typeface="Calibri"/>
              </a:rPr>
              <a:t>Lugares de Trabajo Seguros y Saludables</a:t>
            </a:r>
            <a:endParaRPr/>
          </a:p>
          <a:p>
            <a:pPr marL="0" lvl="0" indent="0" algn="l" rtl="0">
              <a:lnSpc>
                <a:spcPct val="90000"/>
              </a:lnSpc>
              <a:spcBef>
                <a:spcPts val="1000"/>
              </a:spcBef>
              <a:spcAft>
                <a:spcPts val="0"/>
              </a:spcAft>
              <a:buClr>
                <a:srgbClr val="000000"/>
              </a:buClr>
              <a:buSzPts val="2400"/>
              <a:buNone/>
            </a:pPr>
            <a:r>
              <a:rPr lang="es" sz="2400">
                <a:solidFill>
                  <a:srgbClr val="000000"/>
                </a:solidFill>
                <a:latin typeface="Calibri"/>
                <a:ea typeface="Calibri"/>
                <a:cs typeface="Calibri"/>
                <a:sym typeface="Calibri"/>
              </a:rPr>
              <a:t>Los empleadores deben seguir las normas estatales y federales de OSHA</a:t>
            </a:r>
            <a:endParaRPr/>
          </a:p>
          <a:p>
            <a:pPr marL="0" lvl="0" indent="0" algn="l" rtl="0">
              <a:lnSpc>
                <a:spcPct val="90000"/>
              </a:lnSpc>
              <a:spcBef>
                <a:spcPts val="1000"/>
              </a:spcBef>
              <a:spcAft>
                <a:spcPts val="0"/>
              </a:spcAft>
              <a:buClr>
                <a:srgbClr val="000000"/>
              </a:buClr>
              <a:buSzPts val="2400"/>
              <a:buNone/>
            </a:pPr>
            <a:r>
              <a:rPr lang="es" sz="2400" i="0">
                <a:solidFill>
                  <a:srgbClr val="000000"/>
                </a:solidFill>
                <a:latin typeface="Calibri"/>
                <a:ea typeface="Calibri"/>
                <a:cs typeface="Calibri"/>
                <a:sym typeface="Calibri"/>
              </a:rPr>
              <a:t>nj.gov/labor/safetyandhealth</a:t>
            </a:r>
            <a:endParaRPr sz="2400" i="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000"/>
              <a:buNone/>
            </a:pPr>
            <a:endParaRPr sz="200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rgbClr val="008599"/>
              </a:buClr>
              <a:buSzPts val="2800"/>
              <a:buNone/>
            </a:pPr>
            <a:r>
              <a:rPr lang="es" b="1" i="0">
                <a:solidFill>
                  <a:srgbClr val="008599"/>
                </a:solidFill>
                <a:latin typeface="Calibri"/>
                <a:ea typeface="Calibri"/>
                <a:cs typeface="Calibri"/>
                <a:sym typeface="Calibri"/>
              </a:rPr>
              <a:t>La ley de NJ Prohíbe la Discriminación en el Trabajo</a:t>
            </a:r>
            <a:endParaRPr b="1" i="0">
              <a:solidFill>
                <a:srgbClr val="008599"/>
              </a:solidFill>
              <a:latin typeface="Calibri"/>
              <a:ea typeface="Calibri"/>
              <a:cs typeface="Calibri"/>
              <a:sym typeface="Calibri"/>
            </a:endParaRPr>
          </a:p>
          <a:p>
            <a:pPr marL="0" lvl="0" indent="0" algn="l" rtl="0">
              <a:lnSpc>
                <a:spcPct val="90000"/>
              </a:lnSpc>
              <a:spcBef>
                <a:spcPts val="1000"/>
              </a:spcBef>
              <a:spcAft>
                <a:spcPts val="0"/>
              </a:spcAft>
              <a:buClr>
                <a:srgbClr val="000000"/>
              </a:buClr>
              <a:buSzPts val="2400"/>
              <a:buNone/>
            </a:pPr>
            <a:r>
              <a:rPr lang="es" sz="2400" i="0">
                <a:solidFill>
                  <a:srgbClr val="000000"/>
                </a:solidFill>
                <a:latin typeface="Calibri"/>
                <a:ea typeface="Calibri"/>
                <a:cs typeface="Calibri"/>
                <a:sym typeface="Calibri"/>
              </a:rPr>
              <a:t>njcivilrights.gov</a:t>
            </a:r>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2"/>
          <p:cNvSpPr/>
          <p:nvPr/>
        </p:nvSpPr>
        <p:spPr>
          <a:xfrm>
            <a:off x="9202" y="16438"/>
            <a:ext cx="12182798" cy="6841562"/>
          </a:xfrm>
          <a:prstGeom prst="rect">
            <a:avLst/>
          </a:prstGeom>
          <a:solidFill>
            <a:srgbClr val="008599">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99CC"/>
              </a:solidFill>
              <a:latin typeface="Calibri"/>
              <a:ea typeface="Calibri"/>
              <a:cs typeface="Calibri"/>
              <a:sym typeface="Calibri"/>
            </a:endParaRPr>
          </a:p>
        </p:txBody>
      </p:sp>
      <p:sp>
        <p:nvSpPr>
          <p:cNvPr id="375" name="Google Shape;375;p32"/>
          <p:cNvSpPr txBox="1">
            <a:spLocks noGrp="1"/>
          </p:cNvSpPr>
          <p:nvPr>
            <p:ph type="title"/>
          </p:nvPr>
        </p:nvSpPr>
        <p:spPr>
          <a:xfrm>
            <a:off x="1229600" y="3082625"/>
            <a:ext cx="8988300" cy="190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C0089"/>
              </a:buClr>
              <a:buSzPts val="6000"/>
              <a:buFont typeface="Libre Franklin"/>
              <a:buNone/>
            </a:pPr>
            <a:r>
              <a:rPr lang="es" sz="6000" b="0" i="0" u="none">
                <a:solidFill>
                  <a:srgbClr val="EC0089"/>
                </a:solidFill>
                <a:latin typeface="Libre Franklin"/>
                <a:ea typeface="Libre Franklin"/>
                <a:cs typeface="Libre Franklin"/>
                <a:sym typeface="Libre Franklin"/>
              </a:rPr>
              <a:t>DISCUTAMOS EL ASUNTO</a:t>
            </a:r>
            <a:endParaRPr sz="6000">
              <a:solidFill>
                <a:srgbClr val="EC0089"/>
              </a:solidFill>
              <a:latin typeface="Libre Franklin"/>
              <a:ea typeface="Libre Franklin"/>
              <a:cs typeface="Libre Franklin"/>
              <a:sym typeface="Libre Franklin"/>
            </a:endParaRPr>
          </a:p>
        </p:txBody>
      </p:sp>
      <p:pic>
        <p:nvPicPr>
          <p:cNvPr id="376" name="Google Shape;376;p32"/>
          <p:cNvPicPr preferRelativeResize="0"/>
          <p:nvPr/>
        </p:nvPicPr>
        <p:blipFill rotWithShape="1">
          <a:blip r:embed="rId3">
            <a:alphaModFix/>
          </a:blip>
          <a:srcRect/>
          <a:stretch/>
        </p:blipFill>
        <p:spPr>
          <a:xfrm rot="-5400000">
            <a:off x="-3068052" y="3068052"/>
            <a:ext cx="6858000" cy="721895"/>
          </a:xfrm>
          <a:prstGeom prst="rect">
            <a:avLst/>
          </a:prstGeom>
          <a:noFill/>
          <a:ln>
            <a:noFill/>
          </a:ln>
        </p:spPr>
      </p:pic>
      <p:sp>
        <p:nvSpPr>
          <p:cNvPr id="377" name="Google Shape;377;p32"/>
          <p:cNvSpPr txBox="1"/>
          <p:nvPr/>
        </p:nvSpPr>
        <p:spPr>
          <a:xfrm>
            <a:off x="6114164" y="5000521"/>
            <a:ext cx="475105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0" i="0" u="none" strike="noStrike" cap="none">
                <a:solidFill>
                  <a:schemeClr val="dk1"/>
                </a:solidFill>
                <a:latin typeface="Arial"/>
                <a:ea typeface="Arial"/>
                <a:cs typeface="Arial"/>
                <a:sym typeface="Arial"/>
              </a:rPr>
              <a:t>¿Cuáles son sus preguntas?</a:t>
            </a:r>
            <a:endParaRPr sz="2800" b="0" i="0" u="none" strike="noStrike" cap="none">
              <a:solidFill>
                <a:schemeClr val="dk1"/>
              </a:solidFill>
              <a:latin typeface="Arial"/>
              <a:ea typeface="Arial"/>
              <a:cs typeface="Arial"/>
              <a:sym typeface="Aria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body" idx="1"/>
          </p:nvPr>
        </p:nvSpPr>
        <p:spPr>
          <a:xfrm>
            <a:off x="950198" y="1850708"/>
            <a:ext cx="7252508" cy="366820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3F3F3F"/>
              </a:buClr>
              <a:buSzPct val="100000"/>
              <a:buChar char="•"/>
            </a:pPr>
            <a:r>
              <a:rPr lang="es" b="0" i="0" u="none">
                <a:solidFill>
                  <a:srgbClr val="3F3F3F"/>
                </a:solidFill>
                <a:latin typeface="Arial"/>
                <a:ea typeface="Arial"/>
                <a:cs typeface="Arial"/>
                <a:sym typeface="Arial"/>
              </a:rPr>
              <a:t>Aplica para casi </a:t>
            </a:r>
            <a:r>
              <a:rPr lang="es" b="0" i="0" u="none">
                <a:solidFill>
                  <a:srgbClr val="EC0089"/>
                </a:solidFill>
                <a:latin typeface="Arial"/>
                <a:ea typeface="Arial"/>
                <a:cs typeface="Arial"/>
                <a:sym typeface="Arial"/>
              </a:rPr>
              <a:t>TODOS</a:t>
            </a:r>
            <a:r>
              <a:rPr lang="es" b="0" i="0" u="none">
                <a:solidFill>
                  <a:srgbClr val="3F3F3F"/>
                </a:solidFill>
                <a:latin typeface="Arial"/>
                <a:ea typeface="Arial"/>
                <a:cs typeface="Arial"/>
                <a:sym typeface="Arial"/>
              </a:rPr>
              <a:t> los trabajadores en NJ</a:t>
            </a:r>
            <a:endParaRPr/>
          </a:p>
          <a:p>
            <a:pPr marL="228600" lvl="0" indent="-228600" algn="l" rtl="0">
              <a:lnSpc>
                <a:spcPct val="90000"/>
              </a:lnSpc>
              <a:spcBef>
                <a:spcPts val="1000"/>
              </a:spcBef>
              <a:spcAft>
                <a:spcPts val="0"/>
              </a:spcAft>
              <a:buClr>
                <a:srgbClr val="3F3F3F"/>
              </a:buClr>
              <a:buSzPct val="100000"/>
              <a:buChar char="•"/>
            </a:pPr>
            <a:r>
              <a:rPr lang="es" b="0" i="0" u="none">
                <a:solidFill>
                  <a:srgbClr val="3F3F3F"/>
                </a:solidFill>
                <a:latin typeface="Arial"/>
                <a:ea typeface="Arial"/>
                <a:cs typeface="Arial"/>
                <a:sym typeface="Arial"/>
              </a:rPr>
              <a:t>Tiempo para cuidar de sí mismo y de la familia</a:t>
            </a:r>
            <a:endParaRPr/>
          </a:p>
          <a:p>
            <a:pPr marL="228600" lvl="0" indent="-228600" algn="l" rtl="0">
              <a:lnSpc>
                <a:spcPct val="90000"/>
              </a:lnSpc>
              <a:spcBef>
                <a:spcPts val="1000"/>
              </a:spcBef>
              <a:spcAft>
                <a:spcPts val="0"/>
              </a:spcAft>
              <a:buClr>
                <a:srgbClr val="3F3F3F"/>
              </a:buClr>
              <a:buSzPct val="100000"/>
              <a:buChar char="•"/>
            </a:pPr>
            <a:r>
              <a:rPr lang="es" b="0" i="0" u="none">
                <a:solidFill>
                  <a:srgbClr val="3F3F3F"/>
                </a:solidFill>
                <a:latin typeface="Arial"/>
                <a:ea typeface="Arial"/>
                <a:cs typeface="Arial"/>
                <a:sym typeface="Arial"/>
              </a:rPr>
              <a:t>Los empleadores deben garantizar que las políticas existentes cumplan con la ley</a:t>
            </a:r>
            <a:endParaRPr/>
          </a:p>
          <a:p>
            <a:pPr marL="228600" lvl="0" indent="-228600" algn="l" rtl="0">
              <a:lnSpc>
                <a:spcPct val="90000"/>
              </a:lnSpc>
              <a:spcBef>
                <a:spcPts val="1000"/>
              </a:spcBef>
              <a:spcAft>
                <a:spcPts val="0"/>
              </a:spcAft>
              <a:buClr>
                <a:srgbClr val="3F3F3F"/>
              </a:buClr>
              <a:buSzPct val="100000"/>
              <a:buChar char="•"/>
            </a:pPr>
            <a:r>
              <a:rPr lang="es" b="0" i="0" u="none">
                <a:solidFill>
                  <a:srgbClr val="3F3F3F"/>
                </a:solidFill>
                <a:latin typeface="Arial"/>
                <a:ea typeface="Arial"/>
                <a:cs typeface="Arial"/>
                <a:sym typeface="Arial"/>
              </a:rPr>
              <a:t>Licencia por enfermedad devengada = Licencia por enfermedad con pago = Tiempo por enfermedad con pago = Día por enfermedad con pago</a:t>
            </a:r>
            <a:endParaRPr/>
          </a:p>
          <a:p>
            <a:pPr marL="228600" lvl="0" indent="-64135" algn="l" rtl="0">
              <a:lnSpc>
                <a:spcPct val="90000"/>
              </a:lnSpc>
              <a:spcBef>
                <a:spcPts val="1000"/>
              </a:spcBef>
              <a:spcAft>
                <a:spcPts val="0"/>
              </a:spcAft>
              <a:buClr>
                <a:schemeClr val="dk1"/>
              </a:buClr>
              <a:buSzPct val="100000"/>
              <a:buNone/>
            </a:pPr>
            <a:endParaRPr>
              <a:solidFill>
                <a:srgbClr val="3F3F3F"/>
              </a:solidFill>
              <a:latin typeface="Arial"/>
              <a:ea typeface="Arial"/>
              <a:cs typeface="Arial"/>
              <a:sym typeface="Arial"/>
            </a:endParaRPr>
          </a:p>
          <a:p>
            <a:pPr marL="228600" lvl="0" indent="-64135" algn="l" rtl="0">
              <a:lnSpc>
                <a:spcPct val="90000"/>
              </a:lnSpc>
              <a:spcBef>
                <a:spcPts val="1000"/>
              </a:spcBef>
              <a:spcAft>
                <a:spcPts val="0"/>
              </a:spcAft>
              <a:buClr>
                <a:schemeClr val="dk1"/>
              </a:buClr>
              <a:buSzPct val="100000"/>
              <a:buNone/>
            </a:pPr>
            <a:endParaRPr/>
          </a:p>
        </p:txBody>
      </p:sp>
      <p:sp>
        <p:nvSpPr>
          <p:cNvPr id="120" name="Google Shape;120;p4"/>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rot="-5400000">
            <a:off x="-3068052" y="3068052"/>
            <a:ext cx="6858000" cy="721895"/>
          </a:xfrm>
          <a:prstGeom prst="rect">
            <a:avLst/>
          </a:prstGeom>
          <a:noFill/>
          <a:ln>
            <a:noFill/>
          </a:ln>
        </p:spPr>
      </p:pic>
      <p:sp>
        <p:nvSpPr>
          <p:cNvPr id="122" name="Google Shape;122;p4"/>
          <p:cNvSpPr txBox="1">
            <a:spLocks noGrp="1"/>
          </p:cNvSpPr>
          <p:nvPr>
            <p:ph type="title"/>
          </p:nvPr>
        </p:nvSpPr>
        <p:spPr>
          <a:xfrm>
            <a:off x="721896" y="347009"/>
            <a:ext cx="10515600" cy="11725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6000"/>
              <a:buFont typeface="Libre Franklin"/>
              <a:buNone/>
            </a:pPr>
            <a:r>
              <a:rPr lang="es" sz="6000" b="0" i="0" u="none">
                <a:solidFill>
                  <a:srgbClr val="595959"/>
                </a:solidFill>
                <a:latin typeface="Libre Franklin"/>
                <a:ea typeface="Libre Franklin"/>
                <a:cs typeface="Libre Franklin"/>
                <a:sym typeface="Libre Franklin"/>
              </a:rPr>
              <a:t>Introducción</a:t>
            </a:r>
            <a:endParaRPr sz="6000">
              <a:solidFill>
                <a:srgbClr val="595959"/>
              </a:solidFill>
              <a:latin typeface="Libre Franklin"/>
              <a:ea typeface="Libre Franklin"/>
              <a:cs typeface="Libre Franklin"/>
              <a:sym typeface="Libre Franklin"/>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body" idx="1"/>
          </p:nvPr>
        </p:nvSpPr>
        <p:spPr>
          <a:xfrm>
            <a:off x="950200" y="1850700"/>
            <a:ext cx="7778100" cy="4366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800"/>
              <a:buChar char="•"/>
            </a:pPr>
            <a:r>
              <a:rPr lang="es" b="0" i="0" u="none">
                <a:solidFill>
                  <a:srgbClr val="3F3F3F"/>
                </a:solidFill>
                <a:latin typeface="Arial"/>
                <a:ea typeface="Arial"/>
                <a:cs typeface="Arial"/>
                <a:sym typeface="Arial"/>
              </a:rPr>
              <a:t>El Departamento del Trabajo y Desarrollo de la Fuerza Laboral de NJ supervisa la implementación y exige su cumplimiento </a:t>
            </a:r>
            <a:endParaRPr/>
          </a:p>
          <a:p>
            <a:pPr marL="228600" lvl="0" indent="-228600" algn="l" rtl="0">
              <a:lnSpc>
                <a:spcPct val="90000"/>
              </a:lnSpc>
              <a:spcBef>
                <a:spcPts val="1000"/>
              </a:spcBef>
              <a:spcAft>
                <a:spcPts val="0"/>
              </a:spcAft>
              <a:buClr>
                <a:srgbClr val="3F3F3F"/>
              </a:buClr>
              <a:buSzPts val="2800"/>
              <a:buChar char="•"/>
            </a:pPr>
            <a:r>
              <a:rPr lang="es">
                <a:solidFill>
                  <a:srgbClr val="3F3F3F"/>
                </a:solidFill>
                <a:latin typeface="Arial"/>
                <a:ea typeface="Arial"/>
                <a:cs typeface="Arial"/>
                <a:sym typeface="Arial"/>
              </a:rPr>
              <a:t>La Notificación</a:t>
            </a:r>
            <a:r>
              <a:rPr lang="es" b="0" i="0" u="none">
                <a:solidFill>
                  <a:srgbClr val="3F3F3F"/>
                </a:solidFill>
                <a:latin typeface="Arial"/>
                <a:ea typeface="Arial"/>
                <a:cs typeface="Arial"/>
                <a:sym typeface="Arial"/>
              </a:rPr>
              <a:t> de los Derechos del Empleado, est</a:t>
            </a:r>
            <a:r>
              <a:rPr lang="es">
                <a:solidFill>
                  <a:srgbClr val="3F3F3F"/>
                </a:solidFill>
                <a:latin typeface="Arial"/>
                <a:ea typeface="Arial"/>
                <a:cs typeface="Arial"/>
                <a:sym typeface="Arial"/>
              </a:rPr>
              <a:t>á</a:t>
            </a:r>
            <a:r>
              <a:rPr lang="es" b="0" i="0" u="none">
                <a:solidFill>
                  <a:srgbClr val="3F3F3F"/>
                </a:solidFill>
                <a:latin typeface="Arial"/>
                <a:ea typeface="Arial"/>
                <a:cs typeface="Arial"/>
                <a:sym typeface="Arial"/>
              </a:rPr>
              <a:t> </a:t>
            </a:r>
            <a:r>
              <a:rPr lang="es">
                <a:solidFill>
                  <a:srgbClr val="3F3F3F"/>
                </a:solidFill>
                <a:latin typeface="Arial"/>
                <a:ea typeface="Arial"/>
                <a:cs typeface="Arial"/>
                <a:sym typeface="Arial"/>
              </a:rPr>
              <a:t>requerido </a:t>
            </a:r>
            <a:r>
              <a:rPr lang="es" b="0" i="0" u="none">
                <a:solidFill>
                  <a:srgbClr val="3F3F3F"/>
                </a:solidFill>
                <a:latin typeface="Arial"/>
                <a:ea typeface="Arial"/>
                <a:cs typeface="Arial"/>
                <a:sym typeface="Arial"/>
              </a:rPr>
              <a:t>en 11 idiomas, una página de resumen, preguntas frecuentes, y otros recursos de utilidad están en </a:t>
            </a:r>
            <a:r>
              <a:rPr lang="es">
                <a:solidFill>
                  <a:srgbClr val="3F3F3F"/>
                </a:solidFill>
                <a:latin typeface="Arial"/>
                <a:ea typeface="Arial"/>
                <a:cs typeface="Arial"/>
                <a:sym typeface="Arial"/>
              </a:rPr>
              <a:t>la página web:</a:t>
            </a:r>
            <a:r>
              <a:rPr lang="es" b="0" i="0" u="none">
                <a:solidFill>
                  <a:srgbClr val="3F3F3F"/>
                </a:solidFill>
                <a:latin typeface="Arial"/>
                <a:ea typeface="Arial"/>
                <a:cs typeface="Arial"/>
                <a:sym typeface="Arial"/>
              </a:rPr>
              <a:t> </a:t>
            </a:r>
            <a:r>
              <a:rPr lang="es" b="1" i="0" u="none">
                <a:solidFill>
                  <a:srgbClr val="3F3F3F"/>
                </a:solidFill>
                <a:latin typeface="Arial"/>
                <a:ea typeface="Arial"/>
                <a:cs typeface="Arial"/>
                <a:sym typeface="Arial"/>
              </a:rPr>
              <a:t>mysickdays.nj.gov</a:t>
            </a:r>
            <a:endParaRPr/>
          </a:p>
          <a:p>
            <a:pPr marL="228600" lvl="0" indent="-50800" algn="l" rtl="0">
              <a:lnSpc>
                <a:spcPct val="90000"/>
              </a:lnSpc>
              <a:spcBef>
                <a:spcPts val="1000"/>
              </a:spcBef>
              <a:spcAft>
                <a:spcPts val="0"/>
              </a:spcAft>
              <a:buClr>
                <a:schemeClr val="dk1"/>
              </a:buClr>
              <a:buSzPts val="2800"/>
              <a:buNone/>
            </a:pPr>
            <a:endParaRPr>
              <a:solidFill>
                <a:srgbClr val="3F3F3F"/>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p:txBody>
      </p:sp>
      <p:sp>
        <p:nvSpPr>
          <p:cNvPr id="129" name="Google Shape;129;p5"/>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0" name="Google Shape;130;p5"/>
          <p:cNvPicPr preferRelativeResize="0"/>
          <p:nvPr/>
        </p:nvPicPr>
        <p:blipFill rotWithShape="1">
          <a:blip r:embed="rId3">
            <a:alphaModFix/>
          </a:blip>
          <a:srcRect/>
          <a:stretch/>
        </p:blipFill>
        <p:spPr>
          <a:xfrm rot="-5400000">
            <a:off x="-3068052" y="3068052"/>
            <a:ext cx="6858000" cy="721895"/>
          </a:xfrm>
          <a:prstGeom prst="rect">
            <a:avLst/>
          </a:prstGeom>
          <a:noFill/>
          <a:ln>
            <a:noFill/>
          </a:ln>
        </p:spPr>
      </p:pic>
      <p:sp>
        <p:nvSpPr>
          <p:cNvPr id="131" name="Google Shape;131;p5"/>
          <p:cNvSpPr txBox="1">
            <a:spLocks noGrp="1"/>
          </p:cNvSpPr>
          <p:nvPr>
            <p:ph type="title"/>
          </p:nvPr>
        </p:nvSpPr>
        <p:spPr>
          <a:xfrm>
            <a:off x="721896" y="347009"/>
            <a:ext cx="10515600" cy="11725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6000"/>
              <a:buFont typeface="Libre Franklin"/>
              <a:buNone/>
            </a:pPr>
            <a:r>
              <a:rPr lang="es" sz="6000" b="0" i="0" u="none">
                <a:solidFill>
                  <a:srgbClr val="595959"/>
                </a:solidFill>
                <a:latin typeface="Libre Franklin"/>
                <a:ea typeface="Libre Franklin"/>
                <a:cs typeface="Libre Franklin"/>
                <a:sym typeface="Libre Franklin"/>
              </a:rPr>
              <a:t>Introducción</a:t>
            </a:r>
            <a:endParaRPr sz="6000">
              <a:solidFill>
                <a:srgbClr val="595959"/>
              </a:solidFill>
              <a:latin typeface="Libre Franklin"/>
              <a:ea typeface="Libre Franklin"/>
              <a:cs typeface="Libre Franklin"/>
              <a:sym typeface="Libre Franklin"/>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6"/>
          <p:cNvSpPr txBox="1"/>
          <p:nvPr/>
        </p:nvSpPr>
        <p:spPr>
          <a:xfrm>
            <a:off x="739592" y="365125"/>
            <a:ext cx="10614208" cy="115439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595959"/>
              </a:buClr>
              <a:buSzPts val="6000"/>
              <a:buFont typeface="Libre Franklin"/>
              <a:buNone/>
            </a:pPr>
            <a:r>
              <a:rPr lang="es" sz="6000" b="0" i="0" u="none" strike="noStrike" cap="none">
                <a:solidFill>
                  <a:srgbClr val="595959"/>
                </a:solidFill>
                <a:latin typeface="Libre Franklin"/>
                <a:ea typeface="Libre Franklin"/>
                <a:cs typeface="Libre Franklin"/>
                <a:sym typeface="Libre Franklin"/>
              </a:rPr>
              <a:t>¿Cuál es la ley?</a:t>
            </a:r>
            <a:endParaRPr sz="6000" b="0" i="0" u="none" strike="noStrike" cap="none">
              <a:solidFill>
                <a:srgbClr val="595959"/>
              </a:solidFill>
              <a:latin typeface="Libre Franklin"/>
              <a:ea typeface="Libre Franklin"/>
              <a:cs typeface="Libre Franklin"/>
              <a:sym typeface="Libre Franklin"/>
            </a:endParaRPr>
          </a:p>
        </p:txBody>
      </p:sp>
      <p:pic>
        <p:nvPicPr>
          <p:cNvPr id="139" name="Google Shape;139;p6"/>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140" name="Google Shape;140;p6"/>
          <p:cNvSpPr txBox="1">
            <a:spLocks noGrp="1"/>
          </p:cNvSpPr>
          <p:nvPr>
            <p:ph type="body" idx="1"/>
          </p:nvPr>
        </p:nvSpPr>
        <p:spPr>
          <a:xfrm>
            <a:off x="900950" y="1854727"/>
            <a:ext cx="8433600" cy="36699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800"/>
              <a:buChar char="•"/>
            </a:pPr>
            <a:r>
              <a:rPr lang="es" b="0" i="0" u="none">
                <a:solidFill>
                  <a:srgbClr val="3F3F3F"/>
                </a:solidFill>
                <a:latin typeface="Arial"/>
                <a:ea typeface="Arial"/>
                <a:cs typeface="Arial"/>
                <a:sym typeface="Arial"/>
              </a:rPr>
              <a:t>Los empleadores deben proporcionar a los empleados hasta 40 horas de tiempo por enfermedad con pago por año para cuidar de sí mismo y/o de su familia.</a:t>
            </a:r>
            <a:endParaRPr/>
          </a:p>
          <a:p>
            <a:pPr marL="228600" lvl="0" indent="-228600" algn="l" rtl="0">
              <a:lnSpc>
                <a:spcPct val="90000"/>
              </a:lnSpc>
              <a:spcBef>
                <a:spcPts val="1000"/>
              </a:spcBef>
              <a:spcAft>
                <a:spcPts val="0"/>
              </a:spcAft>
              <a:buClr>
                <a:srgbClr val="3F3F3F"/>
              </a:buClr>
              <a:buSzPts val="2800"/>
              <a:buChar char="•"/>
            </a:pPr>
            <a:r>
              <a:rPr lang="es" b="0" i="0" u="none">
                <a:solidFill>
                  <a:srgbClr val="3F3F3F"/>
                </a:solidFill>
                <a:latin typeface="Arial"/>
                <a:ea typeface="Arial"/>
                <a:cs typeface="Arial"/>
                <a:sym typeface="Arial"/>
              </a:rPr>
              <a:t>Los empleadores pueden proporcionar 40 horas por adelantado o los empleados devengan 1 hora por cada 30 horas trabajadas.</a:t>
            </a:r>
            <a:endParaRPr>
              <a:solidFill>
                <a:srgbClr val="3F3F3F"/>
              </a:solidFill>
              <a:latin typeface="Arial"/>
              <a:ea typeface="Arial"/>
              <a:cs typeface="Arial"/>
              <a:sym typeface="Aria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7"/>
          <p:cNvSpPr txBox="1"/>
          <p:nvPr/>
        </p:nvSpPr>
        <p:spPr>
          <a:xfrm>
            <a:off x="739592" y="365125"/>
            <a:ext cx="10614208" cy="115439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595959"/>
              </a:buClr>
              <a:buSzPts val="6000"/>
              <a:buFont typeface="Libre Franklin"/>
              <a:buNone/>
            </a:pPr>
            <a:r>
              <a:rPr lang="es" sz="6000" b="0" i="0" u="none" strike="noStrike" cap="none">
                <a:solidFill>
                  <a:srgbClr val="595959"/>
                </a:solidFill>
                <a:latin typeface="Libre Franklin"/>
                <a:ea typeface="Libre Franklin"/>
                <a:cs typeface="Libre Franklin"/>
                <a:sym typeface="Libre Franklin"/>
              </a:rPr>
              <a:t>¿Quién está cubierto?</a:t>
            </a:r>
            <a:endParaRPr sz="6000" b="0" i="0" u="none" strike="noStrike" cap="none">
              <a:solidFill>
                <a:srgbClr val="595959"/>
              </a:solidFill>
              <a:latin typeface="Libre Franklin"/>
              <a:ea typeface="Libre Franklin"/>
              <a:cs typeface="Libre Franklin"/>
              <a:sym typeface="Libre Franklin"/>
            </a:endParaRPr>
          </a:p>
        </p:txBody>
      </p:sp>
      <p:pic>
        <p:nvPicPr>
          <p:cNvPr id="148" name="Google Shape;148;p7"/>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149" name="Google Shape;149;p7"/>
          <p:cNvSpPr txBox="1">
            <a:spLocks noGrp="1"/>
          </p:cNvSpPr>
          <p:nvPr>
            <p:ph type="body" idx="1"/>
          </p:nvPr>
        </p:nvSpPr>
        <p:spPr>
          <a:xfrm>
            <a:off x="1021976" y="1825625"/>
            <a:ext cx="738243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800"/>
              <a:buChar char="•"/>
            </a:pPr>
            <a:r>
              <a:rPr lang="es" b="0" i="0" u="none" dirty="0">
                <a:solidFill>
                  <a:srgbClr val="3F3F3F"/>
                </a:solidFill>
                <a:latin typeface="Arial"/>
                <a:ea typeface="Arial"/>
                <a:cs typeface="Arial"/>
                <a:sym typeface="Arial"/>
              </a:rPr>
              <a:t>Aplica para casi </a:t>
            </a:r>
            <a:r>
              <a:rPr lang="es" b="0" i="0" u="none" dirty="0">
                <a:solidFill>
                  <a:srgbClr val="EC0089"/>
                </a:solidFill>
                <a:latin typeface="Arial"/>
                <a:ea typeface="Arial"/>
                <a:cs typeface="Arial"/>
                <a:sym typeface="Arial"/>
              </a:rPr>
              <a:t>TODOS</a:t>
            </a:r>
            <a:r>
              <a:rPr lang="es" b="0" i="0" u="none" dirty="0">
                <a:solidFill>
                  <a:srgbClr val="3F3F3F"/>
                </a:solidFill>
                <a:latin typeface="Arial"/>
                <a:ea typeface="Arial"/>
                <a:cs typeface="Arial"/>
                <a:sym typeface="Arial"/>
              </a:rPr>
              <a:t> los empleados, a tiempo completo, a tiempo parcial y temporales</a:t>
            </a:r>
            <a:endParaRPr dirty="0"/>
          </a:p>
          <a:p>
            <a:pPr marL="228600" lvl="0" indent="-228600" algn="l" rtl="0">
              <a:lnSpc>
                <a:spcPct val="90000"/>
              </a:lnSpc>
              <a:spcBef>
                <a:spcPts val="1000"/>
              </a:spcBef>
              <a:spcAft>
                <a:spcPts val="0"/>
              </a:spcAft>
              <a:buClr>
                <a:srgbClr val="3F3F3F"/>
              </a:buClr>
              <a:buSzPts val="2800"/>
              <a:buChar char="•"/>
            </a:pPr>
            <a:r>
              <a:rPr lang="es" dirty="0">
                <a:solidFill>
                  <a:srgbClr val="3F3F3F"/>
                </a:solidFill>
                <a:latin typeface="Arial"/>
                <a:ea typeface="Arial"/>
                <a:cs typeface="Arial"/>
                <a:sym typeface="Arial"/>
              </a:rPr>
              <a:t>No importa cómo se le pague: en efectivo, pago por pieza o como salario.</a:t>
            </a:r>
            <a:endParaRPr dirty="0">
              <a:solidFill>
                <a:srgbClr val="3F3F3F"/>
              </a:solidFill>
              <a:latin typeface="Arial"/>
              <a:ea typeface="Arial"/>
              <a:cs typeface="Arial"/>
              <a:sym typeface="Arial"/>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0" y="0"/>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8"/>
          <p:cNvSpPr txBox="1"/>
          <p:nvPr/>
        </p:nvSpPr>
        <p:spPr>
          <a:xfrm>
            <a:off x="739592" y="365125"/>
            <a:ext cx="10614208" cy="115439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595959"/>
              </a:buClr>
              <a:buSzPts val="6000"/>
              <a:buFont typeface="Libre Franklin"/>
              <a:buNone/>
            </a:pPr>
            <a:r>
              <a:rPr lang="es" sz="6000" b="0" i="0" u="none" strike="noStrike" cap="none">
                <a:solidFill>
                  <a:srgbClr val="595959"/>
                </a:solidFill>
                <a:latin typeface="Libre Franklin"/>
                <a:ea typeface="Libre Franklin"/>
                <a:cs typeface="Libre Franklin"/>
                <a:sym typeface="Libre Franklin"/>
              </a:rPr>
              <a:t>¿Quién está cubierto?</a:t>
            </a:r>
            <a:endParaRPr sz="6000" b="0" i="0" u="none" strike="noStrike" cap="none">
              <a:solidFill>
                <a:srgbClr val="595959"/>
              </a:solidFill>
              <a:latin typeface="Libre Franklin"/>
              <a:ea typeface="Libre Franklin"/>
              <a:cs typeface="Libre Franklin"/>
              <a:sym typeface="Libre Franklin"/>
            </a:endParaRPr>
          </a:p>
        </p:txBody>
      </p:sp>
      <p:pic>
        <p:nvPicPr>
          <p:cNvPr id="157" name="Google Shape;157;p8"/>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158" name="Google Shape;158;p8"/>
          <p:cNvSpPr txBox="1">
            <a:spLocks noGrp="1"/>
          </p:cNvSpPr>
          <p:nvPr>
            <p:ph type="body" idx="1"/>
          </p:nvPr>
        </p:nvSpPr>
        <p:spPr>
          <a:xfrm>
            <a:off x="1021976" y="1825625"/>
            <a:ext cx="7382436"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rgbClr val="3F3F3F"/>
              </a:buClr>
              <a:buSzPct val="100000"/>
              <a:buChar char="•"/>
            </a:pPr>
            <a:r>
              <a:rPr lang="es" b="0" i="0" u="none">
                <a:solidFill>
                  <a:srgbClr val="3F3F3F"/>
                </a:solidFill>
                <a:latin typeface="Arial"/>
                <a:ea typeface="Arial"/>
                <a:cs typeface="Arial"/>
                <a:sym typeface="Arial"/>
              </a:rPr>
              <a:t>Por día</a:t>
            </a:r>
            <a:endParaRPr/>
          </a:p>
          <a:p>
            <a:pPr marL="228600" lvl="0" indent="-228600" algn="l" rtl="0">
              <a:lnSpc>
                <a:spcPct val="90000"/>
              </a:lnSpc>
              <a:spcBef>
                <a:spcPts val="1000"/>
              </a:spcBef>
              <a:spcAft>
                <a:spcPts val="0"/>
              </a:spcAft>
              <a:buClr>
                <a:srgbClr val="3F3F3F"/>
              </a:buClr>
              <a:buSzPct val="100000"/>
              <a:buChar char="•"/>
            </a:pPr>
            <a:r>
              <a:rPr lang="es">
                <a:solidFill>
                  <a:srgbClr val="3F3F3F"/>
                </a:solidFill>
                <a:latin typeface="Arial"/>
                <a:ea typeface="Arial"/>
                <a:cs typeface="Arial"/>
                <a:sym typeface="Arial"/>
              </a:rPr>
              <a:t>Por temporada</a:t>
            </a:r>
            <a:endParaRPr/>
          </a:p>
          <a:p>
            <a:pPr marL="228600" lvl="0" indent="-228600" algn="l" rtl="0">
              <a:lnSpc>
                <a:spcPct val="90000"/>
              </a:lnSpc>
              <a:spcBef>
                <a:spcPts val="1000"/>
              </a:spcBef>
              <a:spcAft>
                <a:spcPts val="0"/>
              </a:spcAft>
              <a:buClr>
                <a:srgbClr val="3F3F3F"/>
              </a:buClr>
              <a:buSzPct val="100000"/>
              <a:buChar char="•"/>
            </a:pPr>
            <a:r>
              <a:rPr lang="es" b="0" i="0" u="none">
                <a:solidFill>
                  <a:srgbClr val="3F3F3F"/>
                </a:solidFill>
                <a:latin typeface="Arial"/>
                <a:ea typeface="Arial"/>
                <a:cs typeface="Arial"/>
                <a:sym typeface="Arial"/>
              </a:rPr>
              <a:t>Sin fines de lucro</a:t>
            </a:r>
            <a:endParaRPr/>
          </a:p>
          <a:p>
            <a:pPr marL="228600" lvl="0" indent="-228600" algn="l" rtl="0">
              <a:lnSpc>
                <a:spcPct val="90000"/>
              </a:lnSpc>
              <a:spcBef>
                <a:spcPts val="1000"/>
              </a:spcBef>
              <a:spcAft>
                <a:spcPts val="0"/>
              </a:spcAft>
              <a:buClr>
                <a:srgbClr val="3F3F3F"/>
              </a:buClr>
              <a:buSzPct val="100000"/>
              <a:buChar char="•"/>
            </a:pPr>
            <a:r>
              <a:rPr lang="es" b="0" i="0" u="none">
                <a:solidFill>
                  <a:srgbClr val="3F3F3F"/>
                </a:solidFill>
                <a:latin typeface="Arial"/>
                <a:ea typeface="Arial"/>
                <a:cs typeface="Arial"/>
                <a:sym typeface="Arial"/>
              </a:rPr>
              <a:t>Trabajador</a:t>
            </a:r>
            <a:r>
              <a:rPr lang="es">
                <a:solidFill>
                  <a:srgbClr val="3F3F3F"/>
                </a:solidFill>
                <a:latin typeface="Arial"/>
                <a:ea typeface="Arial"/>
                <a:cs typeface="Arial"/>
                <a:sym typeface="Arial"/>
              </a:rPr>
              <a:t>a</a:t>
            </a:r>
            <a:r>
              <a:rPr lang="es" b="0" i="0" u="none">
                <a:solidFill>
                  <a:srgbClr val="3F3F3F"/>
                </a:solidFill>
                <a:latin typeface="Arial"/>
                <a:ea typeface="Arial"/>
                <a:cs typeface="Arial"/>
                <a:sym typeface="Arial"/>
              </a:rPr>
              <a:t>s doméstic</a:t>
            </a:r>
            <a:r>
              <a:rPr lang="es">
                <a:solidFill>
                  <a:srgbClr val="3F3F3F"/>
                </a:solidFill>
                <a:latin typeface="Arial"/>
                <a:ea typeface="Arial"/>
                <a:cs typeface="Arial"/>
                <a:sym typeface="Arial"/>
              </a:rPr>
              <a:t>a</a:t>
            </a:r>
            <a:r>
              <a:rPr lang="es" b="0" i="0" u="none">
                <a:solidFill>
                  <a:srgbClr val="3F3F3F"/>
                </a:solidFill>
                <a:latin typeface="Arial"/>
                <a:ea typeface="Arial"/>
                <a:cs typeface="Arial"/>
                <a:sym typeface="Arial"/>
              </a:rPr>
              <a:t>s</a:t>
            </a:r>
            <a:endParaRPr/>
          </a:p>
          <a:p>
            <a:pPr marL="228600" lvl="0" indent="-228600" algn="l" rtl="0">
              <a:lnSpc>
                <a:spcPct val="90000"/>
              </a:lnSpc>
              <a:spcBef>
                <a:spcPts val="1000"/>
              </a:spcBef>
              <a:spcAft>
                <a:spcPts val="0"/>
              </a:spcAft>
              <a:buClr>
                <a:srgbClr val="3F3F3F"/>
              </a:buClr>
              <a:buSzPct val="100000"/>
              <a:buChar char="•"/>
            </a:pPr>
            <a:r>
              <a:rPr lang="es" b="0" i="0" u="none">
                <a:solidFill>
                  <a:srgbClr val="3F3F3F"/>
                </a:solidFill>
                <a:latin typeface="Arial"/>
                <a:ea typeface="Arial"/>
                <a:cs typeface="Arial"/>
                <a:sym typeface="Arial"/>
              </a:rPr>
              <a:t>Ama de llaves-auxiliar de atención domiciliaria</a:t>
            </a:r>
            <a:endParaRPr/>
          </a:p>
          <a:p>
            <a:pPr marL="228600" lvl="0" indent="-228600" algn="l" rtl="0">
              <a:lnSpc>
                <a:spcPct val="90000"/>
              </a:lnSpc>
              <a:spcBef>
                <a:spcPts val="1000"/>
              </a:spcBef>
              <a:spcAft>
                <a:spcPts val="0"/>
              </a:spcAft>
              <a:buClr>
                <a:srgbClr val="3F3F3F"/>
              </a:buClr>
              <a:buSzPct val="100000"/>
              <a:buChar char="•"/>
            </a:pPr>
            <a:r>
              <a:rPr lang="es" b="0" i="0" u="none">
                <a:solidFill>
                  <a:srgbClr val="3F3F3F"/>
                </a:solidFill>
                <a:latin typeface="Arial"/>
                <a:ea typeface="Arial"/>
                <a:cs typeface="Arial"/>
                <a:sym typeface="Arial"/>
              </a:rPr>
              <a:t>Supervisores y gerentes</a:t>
            </a:r>
            <a:endParaRPr/>
          </a:p>
          <a:p>
            <a:pPr marL="228600" lvl="0" indent="-228600" algn="l" rtl="0">
              <a:lnSpc>
                <a:spcPct val="90000"/>
              </a:lnSpc>
              <a:spcBef>
                <a:spcPts val="1000"/>
              </a:spcBef>
              <a:spcAft>
                <a:spcPts val="0"/>
              </a:spcAft>
              <a:buClr>
                <a:srgbClr val="3F3F3F"/>
              </a:buClr>
              <a:buSzPct val="100000"/>
              <a:buChar char="•"/>
            </a:pPr>
            <a:r>
              <a:rPr lang="es" b="0" i="0" u="none">
                <a:solidFill>
                  <a:srgbClr val="3F3F3F"/>
                </a:solidFill>
                <a:latin typeface="Arial"/>
                <a:ea typeface="Arial"/>
                <a:cs typeface="Arial"/>
                <a:sym typeface="Arial"/>
              </a:rPr>
              <a:t>Sin considerar el estatus de ciudadanía</a:t>
            </a:r>
            <a:endParaRPr/>
          </a:p>
          <a:p>
            <a:pPr marL="228600" lvl="0" indent="-228600" algn="l" rtl="0">
              <a:lnSpc>
                <a:spcPct val="90000"/>
              </a:lnSpc>
              <a:spcBef>
                <a:spcPts val="1000"/>
              </a:spcBef>
              <a:spcAft>
                <a:spcPts val="0"/>
              </a:spcAft>
              <a:buClr>
                <a:srgbClr val="3F3F3F"/>
              </a:buClr>
              <a:buSzPct val="100000"/>
              <a:buChar char="•"/>
            </a:pPr>
            <a:r>
              <a:rPr lang="es" b="0" i="0" u="none">
                <a:solidFill>
                  <a:srgbClr val="3F3F3F"/>
                </a:solidFill>
                <a:latin typeface="Arial"/>
                <a:ea typeface="Arial"/>
                <a:cs typeface="Arial"/>
                <a:sym typeface="Arial"/>
              </a:rPr>
              <a:t>Empleados que trabajan en NJ pero el empleador está fuera del estado</a:t>
            </a:r>
            <a:endParaRPr>
              <a:solidFill>
                <a:srgbClr val="3F3F3F"/>
              </a:solidFill>
              <a:latin typeface="Arial"/>
              <a:ea typeface="Arial"/>
              <a:cs typeface="Arial"/>
              <a:sym typeface="Arial"/>
            </a:endParaRPr>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9"/>
          <p:cNvSpPr/>
          <p:nvPr/>
        </p:nvSpPr>
        <p:spPr>
          <a:xfrm>
            <a:off x="0" y="1"/>
            <a:ext cx="12192000" cy="151951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9"/>
          <p:cNvSpPr txBox="1"/>
          <p:nvPr/>
        </p:nvSpPr>
        <p:spPr>
          <a:xfrm>
            <a:off x="739592" y="365125"/>
            <a:ext cx="10614208" cy="115439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595959"/>
              </a:buClr>
              <a:buSzPts val="6000"/>
              <a:buFont typeface="Libre Franklin"/>
              <a:buNone/>
            </a:pPr>
            <a:r>
              <a:rPr lang="es" sz="6000" b="0" i="0" u="none" strike="noStrike" cap="none">
                <a:solidFill>
                  <a:srgbClr val="595959"/>
                </a:solidFill>
                <a:latin typeface="Libre Franklin"/>
                <a:ea typeface="Libre Franklin"/>
                <a:cs typeface="Libre Franklin"/>
                <a:sym typeface="Libre Franklin"/>
              </a:rPr>
              <a:t>¿Quién está cubierto?</a:t>
            </a:r>
            <a:endParaRPr sz="6000" b="0" i="0" u="none" strike="noStrike" cap="none">
              <a:solidFill>
                <a:srgbClr val="595959"/>
              </a:solidFill>
              <a:latin typeface="Libre Franklin"/>
              <a:ea typeface="Libre Franklin"/>
              <a:cs typeface="Libre Franklin"/>
              <a:sym typeface="Libre Franklin"/>
            </a:endParaRPr>
          </a:p>
        </p:txBody>
      </p:sp>
      <p:pic>
        <p:nvPicPr>
          <p:cNvPr id="166" name="Google Shape;166;p9"/>
          <p:cNvPicPr preferRelativeResize="0"/>
          <p:nvPr/>
        </p:nvPicPr>
        <p:blipFill rotWithShape="1">
          <a:blip r:embed="rId3">
            <a:alphaModFix/>
          </a:blip>
          <a:srcRect/>
          <a:stretch/>
        </p:blipFill>
        <p:spPr>
          <a:xfrm rot="-5400000">
            <a:off x="-3099545" y="3059205"/>
            <a:ext cx="6857999" cy="739591"/>
          </a:xfrm>
          <a:prstGeom prst="rect">
            <a:avLst/>
          </a:prstGeom>
          <a:noFill/>
          <a:ln>
            <a:noFill/>
          </a:ln>
        </p:spPr>
      </p:pic>
      <p:sp>
        <p:nvSpPr>
          <p:cNvPr id="167" name="Google Shape;167;p9"/>
          <p:cNvSpPr txBox="1">
            <a:spLocks noGrp="1"/>
          </p:cNvSpPr>
          <p:nvPr>
            <p:ph type="body" idx="1"/>
          </p:nvPr>
        </p:nvSpPr>
        <p:spPr>
          <a:xfrm>
            <a:off x="1021974" y="1825625"/>
            <a:ext cx="9419197"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 b="0" i="0" u="none">
                <a:solidFill>
                  <a:srgbClr val="EC0089"/>
                </a:solidFill>
                <a:latin typeface="Arial"/>
                <a:ea typeface="Arial"/>
                <a:cs typeface="Arial"/>
                <a:sym typeface="Arial"/>
              </a:rPr>
              <a:t>TODOS</a:t>
            </a:r>
            <a:r>
              <a:rPr lang="es" b="0" i="0" u="none">
                <a:solidFill>
                  <a:srgbClr val="3F3F3F"/>
                </a:solidFill>
                <a:latin typeface="Arial"/>
                <a:ea typeface="Arial"/>
                <a:cs typeface="Arial"/>
                <a:sym typeface="Arial"/>
              </a:rPr>
              <a:t> los empleadores, sin considerar el número de empleados</a:t>
            </a:r>
            <a:endParaRPr/>
          </a:p>
          <a:p>
            <a:pPr marL="228600" lvl="0" indent="-228600" algn="l" rtl="0">
              <a:lnSpc>
                <a:spcPct val="90000"/>
              </a:lnSpc>
              <a:spcBef>
                <a:spcPts val="1000"/>
              </a:spcBef>
              <a:spcAft>
                <a:spcPts val="0"/>
              </a:spcAft>
              <a:buClr>
                <a:srgbClr val="3F3F3F"/>
              </a:buClr>
              <a:buSzPts val="2800"/>
              <a:buChar char="•"/>
            </a:pPr>
            <a:r>
              <a:rPr lang="es" b="0" i="0" u="none">
                <a:solidFill>
                  <a:srgbClr val="3F3F3F"/>
                </a:solidFill>
                <a:latin typeface="Arial"/>
                <a:ea typeface="Arial"/>
                <a:cs typeface="Arial"/>
                <a:sym typeface="Arial"/>
              </a:rPr>
              <a:t>Sin fines de lucro</a:t>
            </a:r>
            <a:endParaRPr/>
          </a:p>
          <a:p>
            <a:pPr marL="228600" lvl="0" indent="-228600" algn="l" rtl="0">
              <a:lnSpc>
                <a:spcPct val="90000"/>
              </a:lnSpc>
              <a:spcBef>
                <a:spcPts val="1000"/>
              </a:spcBef>
              <a:spcAft>
                <a:spcPts val="0"/>
              </a:spcAft>
              <a:buClr>
                <a:srgbClr val="3F3F3F"/>
              </a:buClr>
              <a:buSzPts val="2800"/>
              <a:buChar char="•"/>
            </a:pPr>
            <a:r>
              <a:rPr lang="es" b="0" i="0" u="none">
                <a:solidFill>
                  <a:srgbClr val="3F3F3F"/>
                </a:solidFill>
                <a:latin typeface="Arial"/>
                <a:ea typeface="Arial"/>
                <a:cs typeface="Arial"/>
                <a:sym typeface="Arial"/>
              </a:rPr>
              <a:t>Organizaciones con base en la f</a:t>
            </a:r>
            <a:r>
              <a:rPr lang="es">
                <a:solidFill>
                  <a:srgbClr val="3F3F3F"/>
                </a:solidFill>
                <a:latin typeface="Arial"/>
                <a:ea typeface="Arial"/>
                <a:cs typeface="Arial"/>
                <a:sym typeface="Arial"/>
              </a:rPr>
              <a:t>é</a:t>
            </a:r>
            <a:endParaRPr/>
          </a:p>
          <a:p>
            <a:pPr marL="228600" lvl="0" indent="-228600" algn="l" rtl="0">
              <a:lnSpc>
                <a:spcPct val="90000"/>
              </a:lnSpc>
              <a:spcBef>
                <a:spcPts val="1000"/>
              </a:spcBef>
              <a:spcAft>
                <a:spcPts val="0"/>
              </a:spcAft>
              <a:buClr>
                <a:srgbClr val="3F3F3F"/>
              </a:buClr>
              <a:buSzPts val="2800"/>
              <a:buChar char="•"/>
            </a:pPr>
            <a:r>
              <a:rPr lang="es" b="0" i="0" u="none">
                <a:solidFill>
                  <a:srgbClr val="3F3F3F"/>
                </a:solidFill>
                <a:latin typeface="Arial"/>
                <a:ea typeface="Arial"/>
                <a:cs typeface="Arial"/>
                <a:sym typeface="Arial"/>
              </a:rPr>
              <a:t>Restaurantes</a:t>
            </a:r>
            <a:endParaRPr/>
          </a:p>
          <a:p>
            <a:pPr marL="228600" lvl="0" indent="-228600" algn="l" rtl="0">
              <a:lnSpc>
                <a:spcPct val="90000"/>
              </a:lnSpc>
              <a:spcBef>
                <a:spcPts val="1000"/>
              </a:spcBef>
              <a:spcAft>
                <a:spcPts val="0"/>
              </a:spcAft>
              <a:buClr>
                <a:srgbClr val="3F3F3F"/>
              </a:buClr>
              <a:buSzPts val="2800"/>
              <a:buChar char="•"/>
            </a:pPr>
            <a:r>
              <a:rPr lang="es" b="0" i="0" u="none">
                <a:solidFill>
                  <a:srgbClr val="3F3F3F"/>
                </a:solidFill>
                <a:latin typeface="Arial"/>
                <a:ea typeface="Arial"/>
                <a:cs typeface="Arial"/>
                <a:sym typeface="Arial"/>
              </a:rPr>
              <a:t>Granjas</a:t>
            </a:r>
            <a:endParaRPr/>
          </a:p>
          <a:p>
            <a:pPr marL="228600" lvl="0" indent="-228600" algn="l" rtl="0">
              <a:lnSpc>
                <a:spcPct val="90000"/>
              </a:lnSpc>
              <a:spcBef>
                <a:spcPts val="1000"/>
              </a:spcBef>
              <a:spcAft>
                <a:spcPts val="0"/>
              </a:spcAft>
              <a:buClr>
                <a:srgbClr val="3F3F3F"/>
              </a:buClr>
              <a:buSzPts val="2800"/>
              <a:buChar char="•"/>
            </a:pPr>
            <a:r>
              <a:rPr lang="es" b="0" i="0" u="none">
                <a:solidFill>
                  <a:srgbClr val="3F3F3F"/>
                </a:solidFill>
                <a:latin typeface="Arial"/>
                <a:ea typeface="Arial"/>
                <a:cs typeface="Arial"/>
                <a:sym typeface="Arial"/>
              </a:rPr>
              <a:t>Centros de cuidado infantil</a:t>
            </a:r>
            <a:endParaRPr/>
          </a:p>
          <a:p>
            <a:pPr marL="228600" lvl="0" indent="-228600" algn="l" rtl="0">
              <a:lnSpc>
                <a:spcPct val="90000"/>
              </a:lnSpc>
              <a:spcBef>
                <a:spcPts val="1000"/>
              </a:spcBef>
              <a:spcAft>
                <a:spcPts val="0"/>
              </a:spcAft>
              <a:buClr>
                <a:srgbClr val="3F3F3F"/>
              </a:buClr>
              <a:buSzPts val="2800"/>
              <a:buChar char="•"/>
            </a:pPr>
            <a:r>
              <a:rPr lang="es" b="0" i="0" u="none">
                <a:solidFill>
                  <a:srgbClr val="3F3F3F"/>
                </a:solidFill>
                <a:latin typeface="Arial"/>
                <a:ea typeface="Arial"/>
                <a:cs typeface="Arial"/>
                <a:sym typeface="Arial"/>
              </a:rPr>
              <a:t>Casi todos los empleadores</a:t>
            </a:r>
            <a:endParaRPr/>
          </a:p>
          <a:p>
            <a:pPr marL="0" lvl="0" indent="0" algn="l" rtl="0">
              <a:lnSpc>
                <a:spcPct val="90000"/>
              </a:lnSpc>
              <a:spcBef>
                <a:spcPts val="1000"/>
              </a:spcBef>
              <a:spcAft>
                <a:spcPts val="0"/>
              </a:spcAft>
              <a:buClr>
                <a:schemeClr val="dk1"/>
              </a:buClr>
              <a:buSzPts val="2800"/>
              <a:buNone/>
            </a:pPr>
            <a:endParaRPr>
              <a:solidFill>
                <a:srgbClr val="3F3F3F"/>
              </a:solidFill>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transition spd="slow">
    <p:fade/>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d8de39d-0c7d-4994-b818-e51149782c1a">
      <Terms xmlns="http://schemas.microsoft.com/office/infopath/2007/PartnerControls"/>
    </lcf76f155ced4ddcb4097134ff3c332f>
    <TaxCatchAll xmlns="d7b9f131-75e1-4be4-a896-0cb14e728854" xsi:nil="true"/>
    <MediaLengthInSeconds xmlns="1d8de39d-0c7d-4994-b818-e51149782c1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2982B31BB4F6409766F7649C0970C6" ma:contentTypeVersion="14" ma:contentTypeDescription="Create a new document." ma:contentTypeScope="" ma:versionID="c6cca66bed6d56d2d99a8c6417cf24f5">
  <xsd:schema xmlns:xsd="http://www.w3.org/2001/XMLSchema" xmlns:xs="http://www.w3.org/2001/XMLSchema" xmlns:p="http://schemas.microsoft.com/office/2006/metadata/properties" xmlns:ns2="1d8de39d-0c7d-4994-b818-e51149782c1a" xmlns:ns3="d7b9f131-75e1-4be4-a896-0cb14e728854" targetNamespace="http://schemas.microsoft.com/office/2006/metadata/properties" ma:root="true" ma:fieldsID="8346665998f27a9120cd9078463d6d17" ns2:_="" ns3:_="">
    <xsd:import namespace="1d8de39d-0c7d-4994-b818-e51149782c1a"/>
    <xsd:import namespace="d7b9f131-75e1-4be4-a896-0cb14e7288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8de39d-0c7d-4994-b818-e51149782c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81b0449-a7ed-439f-be55-0163d7004e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b9f131-75e1-4be4-a896-0cb14e72885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50c3311-fb12-426f-9bd9-ddcc0cc9840a}" ma:internalName="TaxCatchAll" ma:showField="CatchAllData" ma:web="d7b9f131-75e1-4be4-a896-0cb14e728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FE1CBD-114E-4540-A330-72A6CAA9D805}">
  <ds:schemaRefs>
    <ds:schemaRef ds:uri="http://schemas.microsoft.com/office/2006/metadata/properties"/>
    <ds:schemaRef ds:uri="http://schemas.microsoft.com/office/infopath/2007/PartnerControls"/>
    <ds:schemaRef ds:uri="1d8de39d-0c7d-4994-b818-e51149782c1a"/>
    <ds:schemaRef ds:uri="d7b9f131-75e1-4be4-a896-0cb14e728854"/>
  </ds:schemaRefs>
</ds:datastoreItem>
</file>

<file path=customXml/itemProps2.xml><?xml version="1.0" encoding="utf-8"?>
<ds:datastoreItem xmlns:ds="http://schemas.openxmlformats.org/officeDocument/2006/customXml" ds:itemID="{1E55C6CD-65CB-4568-974D-32C1437DE81B}">
  <ds:schemaRefs>
    <ds:schemaRef ds:uri="http://schemas.microsoft.com/sharepoint/v3/contenttype/forms"/>
  </ds:schemaRefs>
</ds:datastoreItem>
</file>

<file path=customXml/itemProps3.xml><?xml version="1.0" encoding="utf-8"?>
<ds:datastoreItem xmlns:ds="http://schemas.openxmlformats.org/officeDocument/2006/customXml" ds:itemID="{26EC5B93-713C-4E0F-96B0-9DC5F8FCD165}"/>
</file>

<file path=docProps/app.xml><?xml version="1.0" encoding="utf-8"?>
<Properties xmlns="http://schemas.openxmlformats.org/officeDocument/2006/extended-properties" xmlns:vt="http://schemas.openxmlformats.org/officeDocument/2006/docPropsVTypes">
  <TotalTime>4</TotalTime>
  <Words>2160</Words>
  <Application>Microsoft Office PowerPoint</Application>
  <PresentationFormat>Widescreen</PresentationFormat>
  <Paragraphs>241</Paragraphs>
  <Slides>33</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Arial</vt:lpstr>
      <vt:lpstr>Libre Franklin</vt:lpstr>
      <vt:lpstr>Quattrocento Sans</vt:lpstr>
      <vt:lpstr>Office Theme</vt:lpstr>
      <vt:lpstr>PowerPoint Presentation</vt:lpstr>
      <vt:lpstr>Descargo de responsabilidad</vt:lpstr>
      <vt:lpstr>Presentación en PowerPoint</vt:lpstr>
      <vt:lpstr>Introducción</vt:lpstr>
      <vt:lpstr>Introducción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Presunción Refutable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DISCUTAMOS EL ASUNTO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Translated by The Spanish Group LLC: A Spanish Translation Service https://www.thespanishgroup.org</dc:creator>
  <cp:lastModifiedBy>Tracey, Lance [DOL]</cp:lastModifiedBy>
  <cp:revision>3</cp:revision>
  <dcterms:created xsi:type="dcterms:W3CDTF">2019-01-22T16:53:35Z</dcterms:created>
  <dcterms:modified xsi:type="dcterms:W3CDTF">2023-12-04T16:12:06Z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0x010100682982B31BB4F6409766F7649C0970C6</vt:lpwstr>
  </property>
  <property fmtid="{D5CDD505-2E9C-101B-9397-08002B2CF9AE}" pid="3" name="Order">
    <vt:r8>9300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